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0DEE0"/>
          </a:solidFill>
        </a:fill>
      </a:tcStyle>
    </a:wholeTbl>
    <a:band2H>
      <a:tcTxStyle/>
      <a:tcStyle>
        <a:tcBdr/>
        <a:fill>
          <a:solidFill>
            <a:srgbClr val="E9EFF0"/>
          </a:solidFill>
        </a:fill>
      </a:tcStyle>
    </a:band2H>
    <a:firstCol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1F1E1"/>
          </a:solidFill>
        </a:fill>
      </a:tcStyle>
    </a:wholeTbl>
    <a:band2H>
      <a:tcTxStyle/>
      <a:tcStyle>
        <a:tcBdr/>
        <a:fill>
          <a:solidFill>
            <a:srgbClr val="F1F8F0"/>
          </a:solidFill>
        </a:fill>
      </a:tcStyle>
    </a:band2H>
    <a:firstCol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BCB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5">
              <a:lumOff val="44000"/>
            </a:schemeClr>
          </a:solidFill>
        </a:fill>
      </a:tcStyle>
    </a:band2H>
    <a:firstCol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lumOff val="44000"/>
            </a:schemeClr>
          </a:solidFill>
        </a:fill>
      </a:tcStyle>
    </a:lastRow>
    <a:firstRow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5">
            <a:lumOff val="44000"/>
          </a:schemeClr>
        </a:fontRef>
        <a:schemeClr val="accent5">
          <a:lumOff val="44000"/>
        </a:schemeClr>
      </a:tcTxStyle>
      <a:tcStyle>
        <a:tcBdr>
          <a:lef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5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5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146" autoAdjust="0"/>
  </p:normalViewPr>
  <p:slideViewPr>
    <p:cSldViewPr snapToGrid="0">
      <p:cViewPr varScale="1">
        <p:scale>
          <a:sx n="83" d="100"/>
          <a:sy n="83" d="100"/>
        </p:scale>
        <p:origin x="144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 err="1"/>
              <a:t>안녕하세요</a:t>
            </a:r>
            <a:r>
              <a:rPr dirty="0"/>
              <a:t>. </a:t>
            </a:r>
            <a:r>
              <a:rPr dirty="0" err="1"/>
              <a:t>저는</a:t>
            </a:r>
            <a:r>
              <a:rPr dirty="0"/>
              <a:t> </a:t>
            </a:r>
            <a:r>
              <a:rPr dirty="0" err="1"/>
              <a:t>빠숭</a:t>
            </a:r>
            <a:r>
              <a:rPr dirty="0"/>
              <a:t> 팀 </a:t>
            </a:r>
            <a:r>
              <a:rPr dirty="0" err="1"/>
              <a:t>발표자</a:t>
            </a:r>
            <a:r>
              <a:rPr dirty="0"/>
              <a:t> </a:t>
            </a:r>
            <a:r>
              <a:rPr dirty="0" err="1"/>
              <a:t>송지원</a:t>
            </a:r>
            <a:r>
              <a:rPr dirty="0"/>
              <a:t> </a:t>
            </a:r>
            <a:r>
              <a:rPr dirty="0" err="1"/>
              <a:t>입니다</a:t>
            </a:r>
            <a:r>
              <a:rPr dirty="0"/>
              <a:t>.</a:t>
            </a:r>
          </a:p>
          <a:p>
            <a:pPr>
              <a:defRPr sz="1100"/>
            </a:pPr>
            <a:r>
              <a:rPr dirty="0" err="1"/>
              <a:t>지금부터</a:t>
            </a:r>
            <a:r>
              <a:rPr dirty="0"/>
              <a:t> ‘</a:t>
            </a:r>
            <a:r>
              <a:rPr dirty="0" err="1"/>
              <a:t>분산</a:t>
            </a:r>
            <a:r>
              <a:rPr dirty="0"/>
              <a:t> Edge Cloud </a:t>
            </a:r>
            <a:r>
              <a:rPr dirty="0" err="1"/>
              <a:t>환경에서</a:t>
            </a:r>
            <a:r>
              <a:rPr dirty="0"/>
              <a:t> Event </a:t>
            </a:r>
            <a:r>
              <a:rPr dirty="0" err="1"/>
              <a:t>기반</a:t>
            </a:r>
            <a:r>
              <a:rPr dirty="0"/>
              <a:t> Function as a Service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개발’에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4차 </a:t>
            </a:r>
            <a:r>
              <a:rPr dirty="0" err="1"/>
              <a:t>멘토링</a:t>
            </a:r>
            <a:r>
              <a:rPr dirty="0"/>
              <a:t> </a:t>
            </a:r>
            <a:r>
              <a:rPr dirty="0" err="1"/>
              <a:t>발표를</a:t>
            </a:r>
            <a:r>
              <a:rPr dirty="0"/>
              <a:t> </a:t>
            </a:r>
            <a:r>
              <a:rPr dirty="0" err="1"/>
              <a:t>시작하겠습니다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>
                <a:solidFill>
                  <a:srgbClr val="FF0000"/>
                </a:solidFill>
              </a:defRPr>
            </a:pP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다음은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FaaS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인프라로써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저희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서비스를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구현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했을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때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비용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적인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측면을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조사하여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나타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낸 그래프입니다</a:t>
            </a:r>
            <a:r>
              <a:rPr lang="en-US" altLang="ko-KR"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</a:p>
          <a:p>
            <a:pPr>
              <a:defRPr sz="1100">
                <a:solidFill>
                  <a:srgbClr val="FF0000"/>
                </a:solidFill>
              </a:defRPr>
            </a:pPr>
            <a:br>
              <a:rPr sz="1400" dirty="0">
                <a:solidFill>
                  <a:schemeClr val="accent5">
                    <a:lumOff val="44000"/>
                  </a:schemeClr>
                </a:solidFill>
              </a:rPr>
            </a:b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먼저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왼쪽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그래프는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,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현재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저희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구조에서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움직임을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감지하는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간단한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pod가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동작할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때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사용되는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cpu전력과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,</a:t>
            </a:r>
          </a:p>
          <a:p>
            <a:pPr>
              <a:defRPr sz="1100">
                <a:solidFill>
                  <a:srgbClr val="FF0000"/>
                </a:solidFill>
              </a:defRPr>
            </a:pP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세부상황을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인식하는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딥러닝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모델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pod가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동작할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때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사용되는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gpu전력을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측정하여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그래프로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나타낸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것입니다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  <a:endParaRPr lang="en-US" sz="1400" dirty="0">
              <a:solidFill>
                <a:schemeClr val="accent5">
                  <a:lumOff val="44000"/>
                </a:schemeClr>
              </a:solidFill>
            </a:endParaRPr>
          </a:p>
          <a:p>
            <a:pPr>
              <a:defRPr sz="1100">
                <a:solidFill>
                  <a:srgbClr val="FF0000"/>
                </a:solidFill>
              </a:defRPr>
            </a:pPr>
            <a:endParaRPr lang="en-US" altLang="ko-KR" sz="1400" dirty="0">
              <a:solidFill>
                <a:schemeClr val="accent5">
                  <a:lumOff val="44000"/>
                </a:schemeClr>
              </a:solidFill>
            </a:endParaRPr>
          </a:p>
          <a:p>
            <a:pPr>
              <a:defRPr sz="1100">
                <a:solidFill>
                  <a:srgbClr val="FF0000"/>
                </a:solidFill>
              </a:defRPr>
            </a:pP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여기서 딥러닝 모델이 동작할 때 훨씬 더 많은 소비전력이 사용되는 것을 확인할 수 있는데요</a:t>
            </a:r>
            <a:r>
              <a:rPr lang="en-US" altLang="ko-KR"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</a:p>
          <a:p>
            <a:pPr>
              <a:defRPr sz="1100">
                <a:solidFill>
                  <a:srgbClr val="FF0000"/>
                </a:solidFill>
              </a:defRPr>
            </a:pP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지난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멘토링에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서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발표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했던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자료와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동일하게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딥러닝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모델이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동작할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때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사용되는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소비전력은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초당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약 85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W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입니다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</a:p>
          <a:p>
            <a:pPr>
              <a:defRPr sz="1100">
                <a:solidFill>
                  <a:srgbClr val="FF0000"/>
                </a:solidFill>
              </a:defRPr>
            </a:pPr>
            <a:endParaRPr sz="1400" dirty="0">
              <a:solidFill>
                <a:schemeClr val="accent5">
                  <a:lumOff val="44000"/>
                </a:schemeClr>
              </a:solidFill>
            </a:endParaRPr>
          </a:p>
          <a:p>
            <a:pPr>
              <a:defRPr sz="1100">
                <a:solidFill>
                  <a:srgbClr val="FF0000"/>
                </a:solidFill>
              </a:defRPr>
            </a:pP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오른쪽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그래프는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저희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서비스를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FaaS구조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없이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hpc에서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항상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세부감지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pod를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accent5">
                    <a:lumOff val="44000"/>
                  </a:schemeClr>
                </a:solidFill>
              </a:rPr>
              <a:t>동작시킬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경우와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비교하여 각각의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자원소모량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을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나타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낸 </a:t>
            </a:r>
            <a:r>
              <a:rPr lang="ko-KR" altLang="en-US" sz="1400" dirty="0" err="1">
                <a:solidFill>
                  <a:schemeClr val="accent5">
                    <a:lumOff val="44000"/>
                  </a:schemeClr>
                </a:solidFill>
              </a:rPr>
              <a:t>것입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니다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</a:p>
          <a:p>
            <a:pPr>
              <a:defRPr sz="1100">
                <a:solidFill>
                  <a:srgbClr val="FF0000"/>
                </a:solidFill>
              </a:defRPr>
            </a:pPr>
            <a:endParaRPr sz="1400" dirty="0">
              <a:solidFill>
                <a:schemeClr val="accent5">
                  <a:lumOff val="44000"/>
                </a:schemeClr>
              </a:solidFill>
            </a:endParaRPr>
          </a:p>
          <a:p>
            <a:pPr>
              <a:defRPr sz="1100">
                <a:solidFill>
                  <a:srgbClr val="FF0000"/>
                </a:solidFill>
              </a:defRPr>
            </a:pP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상황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감지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서비스를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hpc에서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항상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accent5">
                    <a:lumOff val="44000"/>
                  </a:schemeClr>
                </a:solidFill>
              </a:rPr>
              <a:t>동작시킬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경우에는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파란색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라인과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같이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,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서비스 </a:t>
            </a:r>
            <a:r>
              <a:rPr lang="ko-KR" altLang="en-US" sz="1400" dirty="0" err="1">
                <a:solidFill>
                  <a:schemeClr val="accent5">
                    <a:lumOff val="44000"/>
                  </a:schemeClr>
                </a:solidFill>
              </a:rPr>
              <a:t>이용량에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 상관없이 항상 많은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전력이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소모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되는 것을 볼 수 있고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,</a:t>
            </a:r>
          </a:p>
          <a:p>
            <a:pPr>
              <a:defRPr sz="1100">
                <a:solidFill>
                  <a:srgbClr val="FF0000"/>
                </a:solidFill>
              </a:defRPr>
            </a:pP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FaaS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인프라로써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서비스를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제공할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경우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,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주황색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라인과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같이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서비스 </a:t>
            </a:r>
            <a:r>
              <a:rPr lang="ko-KR" altLang="en-US" sz="1400" dirty="0" err="1">
                <a:solidFill>
                  <a:schemeClr val="accent5">
                    <a:lumOff val="44000"/>
                  </a:schemeClr>
                </a:solidFill>
              </a:rPr>
              <a:t>이용량이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 없을 때는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전력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이 절약되는 것을 볼 수 있습니다</a:t>
            </a:r>
            <a:r>
              <a:rPr lang="en-US" altLang="ko-KR"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  <a:br>
              <a:rPr sz="1400" dirty="0">
                <a:solidFill>
                  <a:schemeClr val="accent5">
                    <a:lumOff val="44000"/>
                  </a:schemeClr>
                </a:solidFill>
              </a:rPr>
            </a:br>
            <a:br>
              <a:rPr sz="1400" dirty="0">
                <a:solidFill>
                  <a:schemeClr val="accent5">
                    <a:lumOff val="44000"/>
                  </a:schemeClr>
                </a:solidFill>
              </a:rPr>
            </a:b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여기에 대해 조금 더 자세하게 </a:t>
            </a:r>
            <a:r>
              <a:rPr lang="ko-KR" altLang="en-US" sz="1400" dirty="0" err="1">
                <a:solidFill>
                  <a:schemeClr val="accent5">
                    <a:lumOff val="44000"/>
                  </a:schemeClr>
                </a:solidFill>
              </a:rPr>
              <a:t>설명드리면</a:t>
            </a:r>
            <a:r>
              <a:rPr lang="en-US" altLang="ko-KR" sz="1400" dirty="0">
                <a:solidFill>
                  <a:schemeClr val="accent5">
                    <a:lumOff val="44000"/>
                  </a:schemeClr>
                </a:solidFill>
              </a:rPr>
              <a:t>,</a:t>
            </a:r>
          </a:p>
          <a:p>
            <a:pPr>
              <a:defRPr sz="1100">
                <a:solidFill>
                  <a:srgbClr val="FF0000"/>
                </a:solidFill>
              </a:defRPr>
            </a:pP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x축의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150second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이전까지는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움직임이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없는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상태로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,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움직임을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감지하는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pod만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동작하여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cpu전력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량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만큼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만 전력을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소모하고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있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습니다</a:t>
            </a:r>
            <a:r>
              <a:rPr lang="en-US" altLang="ko-KR"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  <a:br>
              <a:rPr sz="1400" dirty="0">
                <a:solidFill>
                  <a:schemeClr val="accent5">
                    <a:lumOff val="44000"/>
                  </a:schemeClr>
                </a:solidFill>
              </a:rPr>
            </a:b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그러다가 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150second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부근에서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움직임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이벤트가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발생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세부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상황을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감지하는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pod가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배포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되면서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gpu를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 사용하여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해당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수치만큼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추가로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전력을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소모합니다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. </a:t>
            </a:r>
            <a:br>
              <a:rPr sz="1400" dirty="0">
                <a:solidFill>
                  <a:schemeClr val="accent5">
                    <a:lumOff val="44000"/>
                  </a:schemeClr>
                </a:solidFill>
              </a:rPr>
            </a:b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이후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,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움직임이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없어지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250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second부근에서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딥러닝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모델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pod가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종료되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다시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움직임을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감지하는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pod만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동작하기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때문에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전력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소모량이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감소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합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니다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</a:p>
          <a:p>
            <a:pPr>
              <a:defRPr sz="1100">
                <a:solidFill>
                  <a:srgbClr val="FF0000"/>
                </a:solidFill>
              </a:defRPr>
            </a:pPr>
            <a:endParaRPr sz="1400" dirty="0">
              <a:solidFill>
                <a:schemeClr val="accent5">
                  <a:lumOff val="44000"/>
                </a:schemeClr>
              </a:solidFill>
            </a:endParaRPr>
          </a:p>
          <a:p>
            <a:pPr>
              <a:defRPr sz="1100">
                <a:solidFill>
                  <a:srgbClr val="FF0000"/>
                </a:solidFill>
              </a:defRPr>
            </a:pP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이 자료를 통해 파란색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라인처럼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hpc에서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딥러닝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모델을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항시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돌리게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되면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,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계속해서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gpu를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사용하기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때문에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자원</a:t>
            </a:r>
            <a:r>
              <a:rPr lang="en-US"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소모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량이 증가한다는 것을 알 수 있는데요</a:t>
            </a:r>
            <a:r>
              <a:rPr lang="en-US" altLang="ko-KR"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  <a:br>
              <a:rPr sz="1400" dirty="0">
                <a:solidFill>
                  <a:schemeClr val="accent5">
                    <a:lumOff val="44000"/>
                  </a:schemeClr>
                </a:solidFill>
              </a:rPr>
            </a:b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움직임이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많이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없는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시간대나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서비스 </a:t>
            </a:r>
            <a:r>
              <a:rPr lang="ko-KR" altLang="en-US" sz="1400" dirty="0" err="1">
                <a:solidFill>
                  <a:schemeClr val="accent5">
                    <a:lumOff val="44000"/>
                  </a:schemeClr>
                </a:solidFill>
              </a:rPr>
              <a:t>이용량이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 많지 않은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환경이라면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비용절감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효과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가 더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 </a:t>
            </a:r>
            <a:r>
              <a:rPr sz="1400" dirty="0" err="1">
                <a:solidFill>
                  <a:schemeClr val="accent5">
                    <a:lumOff val="44000"/>
                  </a:schemeClr>
                </a:solidFill>
              </a:rPr>
              <a:t>극대화</a:t>
            </a:r>
            <a:r>
              <a:rPr lang="ko-KR" altLang="en-US" sz="1400" dirty="0">
                <a:solidFill>
                  <a:schemeClr val="accent5">
                    <a:lumOff val="44000"/>
                  </a:schemeClr>
                </a:solidFill>
              </a:rPr>
              <a:t>될 것으로 예상할 수 있습니다</a:t>
            </a:r>
            <a:r>
              <a:rPr sz="1400" dirty="0">
                <a:solidFill>
                  <a:schemeClr val="accent5">
                    <a:lumOff val="44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멘토위원님의</a:t>
            </a:r>
            <a:r>
              <a:rPr lang="ko-KR" altLang="en-US" dirty="0"/>
              <a:t> 피드백에 따라</a:t>
            </a:r>
            <a:r>
              <a:rPr lang="en-US" altLang="ko-KR" dirty="0"/>
              <a:t>, </a:t>
            </a:r>
            <a:r>
              <a:rPr lang="ko-KR" altLang="en-US" dirty="0"/>
              <a:t>저희 프로젝트를 추후 전국적으로 실제 </a:t>
            </a:r>
            <a:r>
              <a:rPr lang="ko-KR" altLang="en-US" dirty="0" err="1"/>
              <a:t>상용화시킨다고</a:t>
            </a:r>
            <a:r>
              <a:rPr lang="ko-KR" altLang="en-US" dirty="0"/>
              <a:t> 가정하여 전체적인 </a:t>
            </a:r>
            <a:r>
              <a:rPr lang="ko-KR" altLang="en-US" dirty="0" err="1"/>
              <a:t>아키텍쳐를</a:t>
            </a:r>
            <a:r>
              <a:rPr lang="ko-KR" altLang="en-US" dirty="0"/>
              <a:t> 그려보았습니다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저희의 인프라 구조를 하나의 클러스터로 하여 구성하고</a:t>
            </a:r>
            <a:endParaRPr lang="en-US" altLang="ko-KR" dirty="0"/>
          </a:p>
          <a:p>
            <a:r>
              <a:rPr lang="ko-KR" altLang="en-US" dirty="0"/>
              <a:t>이러한 클러스터를 지역구 단위에 하나씩</a:t>
            </a:r>
            <a:r>
              <a:rPr lang="en-US" altLang="ko-KR" dirty="0"/>
              <a:t>, </a:t>
            </a:r>
            <a:r>
              <a:rPr lang="ko-KR" altLang="en-US" dirty="0"/>
              <a:t>전국적으로 구성하여 다중 클러스터로 구현이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하나의 클러스터에는 </a:t>
            </a:r>
            <a:r>
              <a:rPr lang="en-US" altLang="ko-KR" dirty="0"/>
              <a:t>CCTV</a:t>
            </a:r>
            <a:r>
              <a:rPr lang="ko-KR" altLang="en-US" dirty="0"/>
              <a:t>영상을 받는 </a:t>
            </a:r>
            <a:r>
              <a:rPr lang="ko-KR" altLang="en-US" dirty="0" err="1"/>
              <a:t>워커노드와</a:t>
            </a:r>
            <a:r>
              <a:rPr lang="en-US" altLang="ko-KR" dirty="0"/>
              <a:t>, </a:t>
            </a:r>
            <a:r>
              <a:rPr lang="ko-KR" altLang="en-US" dirty="0"/>
              <a:t>이를 관리하는 </a:t>
            </a:r>
            <a:r>
              <a:rPr lang="ko-KR" altLang="en-US" dirty="0" err="1"/>
              <a:t>마스터노드</a:t>
            </a:r>
            <a:r>
              <a:rPr lang="en-US" altLang="ko-KR" dirty="0"/>
              <a:t>, </a:t>
            </a:r>
            <a:r>
              <a:rPr lang="ko-KR" altLang="en-US" dirty="0"/>
              <a:t>딥러닝 모델이 동작하는 </a:t>
            </a:r>
            <a:r>
              <a:rPr lang="en-US" altLang="ko-KR" dirty="0" err="1"/>
              <a:t>hpc</a:t>
            </a:r>
            <a:r>
              <a:rPr lang="ko-KR" altLang="en-US" dirty="0"/>
              <a:t>노드로 구성되어</a:t>
            </a:r>
            <a:endParaRPr lang="en-US" altLang="ko-KR" dirty="0"/>
          </a:p>
          <a:p>
            <a:r>
              <a:rPr lang="ko-KR" altLang="en-US" dirty="0"/>
              <a:t>이 클러스터 단위가 전국적으로 배포되어 서비스 될 수 있도록 구성됩니다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trike="sngStrike" dirty="0"/>
              <a:t>먼저 저희는 실시간성을 보장하기 위해 분산 </a:t>
            </a:r>
            <a:r>
              <a:rPr lang="ko-KR" altLang="en-US" strike="sngStrike" dirty="0" err="1"/>
              <a:t>엣지</a:t>
            </a:r>
            <a:r>
              <a:rPr lang="ko-KR" altLang="en-US" strike="sngStrike" dirty="0"/>
              <a:t> 클라우드를 전국적으로 구성하였습니다</a:t>
            </a:r>
            <a:r>
              <a:rPr lang="en-US" altLang="ko-KR" strike="sngStrike" dirty="0"/>
              <a:t>.</a:t>
            </a:r>
          </a:p>
          <a:p>
            <a:r>
              <a:rPr lang="ko-KR" altLang="en-US" strike="sngStrike" dirty="0"/>
              <a:t>각 </a:t>
            </a:r>
            <a:r>
              <a:rPr lang="ko-KR" altLang="en-US" strike="sngStrike" dirty="0" err="1"/>
              <a:t>엣지</a:t>
            </a:r>
            <a:r>
              <a:rPr lang="ko-KR" altLang="en-US" strike="sngStrike" dirty="0"/>
              <a:t> 클라우드는 마스터 노드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워커 노드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그리고 </a:t>
            </a:r>
            <a:r>
              <a:rPr lang="en-US" altLang="ko-KR" strike="sngStrike" dirty="0"/>
              <a:t>HPC</a:t>
            </a:r>
            <a:r>
              <a:rPr lang="ko-KR" altLang="en-US" strike="sngStrike" dirty="0"/>
              <a:t>로 구성되어 있는데요</a:t>
            </a:r>
            <a:r>
              <a:rPr lang="en-US" altLang="ko-KR" strike="sngStrike" dirty="0"/>
              <a:t>.</a:t>
            </a:r>
          </a:p>
          <a:p>
            <a:endParaRPr lang="en-US" altLang="ko-KR" strike="sngStrike" dirty="0"/>
          </a:p>
          <a:p>
            <a:r>
              <a:rPr lang="ko-KR" altLang="en-US" strike="sngStrike" dirty="0"/>
              <a:t>워커 노드에서 움직임을 감지하면 연쇄적으로 </a:t>
            </a:r>
            <a:r>
              <a:rPr lang="en-US" altLang="ko-KR" strike="sngStrike" dirty="0"/>
              <a:t>HPC</a:t>
            </a:r>
            <a:r>
              <a:rPr lang="ko-KR" altLang="en-US" strike="sngStrike" dirty="0"/>
              <a:t>에서 세부 사고 감지 모델이 동작하고</a:t>
            </a:r>
            <a:r>
              <a:rPr lang="en-US" altLang="ko-KR" strike="sngStrike" dirty="0"/>
              <a:t>,</a:t>
            </a:r>
          </a:p>
          <a:p>
            <a:r>
              <a:rPr lang="ko-KR" altLang="en-US" strike="sngStrike" dirty="0"/>
              <a:t>각 워커 노드와 </a:t>
            </a:r>
            <a:r>
              <a:rPr lang="en-US" altLang="ko-KR" strike="sngStrike" dirty="0"/>
              <a:t>HPC</a:t>
            </a:r>
            <a:r>
              <a:rPr lang="ko-KR" altLang="en-US" strike="sngStrike" dirty="0"/>
              <a:t>는 마스터 노드를 통해 모니터링되고 관리됩니다</a:t>
            </a:r>
            <a:r>
              <a:rPr lang="en-US" altLang="ko-KR" strike="sngStrike" dirty="0"/>
              <a:t>.</a:t>
            </a:r>
          </a:p>
          <a:p>
            <a:endParaRPr lang="en-US" altLang="ko-KR" strike="sngStrike" dirty="0"/>
          </a:p>
          <a:p>
            <a:r>
              <a:rPr lang="ko-KR" altLang="en-US" strike="sngStrike" dirty="0"/>
              <a:t>그리고 서울에 컨트롤 </a:t>
            </a:r>
            <a:r>
              <a:rPr lang="ko-KR" altLang="en-US" strike="sngStrike" dirty="0" err="1"/>
              <a:t>플레인을</a:t>
            </a:r>
            <a:r>
              <a:rPr lang="ko-KR" altLang="en-US" strike="sngStrike" dirty="0"/>
              <a:t> 설치하여 다중 클러스터를 모니터링하게 함으로써 </a:t>
            </a:r>
            <a:r>
              <a:rPr lang="ko-KR" altLang="en-US" strike="sngStrike" dirty="0" err="1"/>
              <a:t>원할한</a:t>
            </a:r>
            <a:r>
              <a:rPr lang="ko-KR" altLang="en-US" strike="sngStrike" dirty="0"/>
              <a:t> 서비스가 이루어지도록 설계했습니다</a:t>
            </a:r>
            <a:r>
              <a:rPr lang="en-US" altLang="ko-KR" strike="sngStrike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1304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/>
              <a:t>이</a:t>
            </a:r>
            <a:r>
              <a:rPr lang="ko-KR" altLang="en-US" dirty="0" err="1"/>
              <a:t>를</a:t>
            </a:r>
            <a:r>
              <a:rPr lang="ko-KR" altLang="en-US" dirty="0"/>
              <a:t> 바탕으로 </a:t>
            </a:r>
            <a:r>
              <a:rPr dirty="0" err="1"/>
              <a:t>현재까지의</a:t>
            </a:r>
            <a:r>
              <a:rPr dirty="0"/>
              <a:t> </a:t>
            </a:r>
            <a:r>
              <a:rPr dirty="0" err="1"/>
              <a:t>구현</a:t>
            </a:r>
            <a:r>
              <a:rPr dirty="0"/>
              <a:t> </a:t>
            </a:r>
            <a:r>
              <a:rPr dirty="0" err="1"/>
              <a:t>현황에</a:t>
            </a:r>
            <a:r>
              <a:rPr dirty="0"/>
              <a:t> </a:t>
            </a:r>
            <a:r>
              <a:rPr dirty="0" err="1"/>
              <a:t>대해</a:t>
            </a:r>
            <a:r>
              <a:rPr dirty="0"/>
              <a:t> </a:t>
            </a:r>
            <a:r>
              <a:rPr dirty="0" err="1"/>
              <a:t>말씀드리겠습니다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먼저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CCTV를</a:t>
            </a:r>
            <a:r>
              <a:rPr dirty="0"/>
              <a:t> </a:t>
            </a:r>
            <a:r>
              <a:rPr dirty="0" err="1"/>
              <a:t>이용하는</a:t>
            </a:r>
            <a:r>
              <a:rPr dirty="0"/>
              <a:t> </a:t>
            </a:r>
            <a:r>
              <a:rPr dirty="0" err="1"/>
              <a:t>방식으로</a:t>
            </a:r>
            <a:r>
              <a:rPr dirty="0"/>
              <a:t> </a:t>
            </a:r>
            <a:r>
              <a:rPr dirty="0" err="1"/>
              <a:t>저희</a:t>
            </a:r>
            <a:r>
              <a:rPr dirty="0"/>
              <a:t> </a:t>
            </a:r>
            <a:r>
              <a:rPr dirty="0" err="1"/>
              <a:t>인프라와</a:t>
            </a:r>
            <a:r>
              <a:rPr dirty="0"/>
              <a:t> </a:t>
            </a:r>
            <a:r>
              <a:rPr dirty="0" err="1"/>
              <a:t>서비스를</a:t>
            </a:r>
            <a:r>
              <a:rPr dirty="0"/>
              <a:t> </a:t>
            </a:r>
            <a:r>
              <a:rPr dirty="0" err="1"/>
              <a:t>구현하였습니다</a:t>
            </a:r>
            <a:r>
              <a:rPr dirty="0"/>
              <a:t>.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dirty="0" err="1"/>
              <a:t>교통사고나</a:t>
            </a:r>
            <a:r>
              <a:rPr dirty="0"/>
              <a:t> </a:t>
            </a:r>
            <a:r>
              <a:rPr dirty="0" err="1"/>
              <a:t>화재</a:t>
            </a:r>
            <a:r>
              <a:rPr dirty="0"/>
              <a:t> </a:t>
            </a:r>
            <a:r>
              <a:rPr dirty="0" err="1"/>
              <a:t>등은</a:t>
            </a:r>
            <a:r>
              <a:rPr dirty="0"/>
              <a:t> </a:t>
            </a:r>
            <a:r>
              <a:rPr dirty="0" err="1"/>
              <a:t>직접</a:t>
            </a:r>
            <a:r>
              <a:rPr dirty="0"/>
              <a:t> </a:t>
            </a:r>
            <a:r>
              <a:rPr dirty="0" err="1"/>
              <a:t>구현하기</a:t>
            </a:r>
            <a:r>
              <a:rPr dirty="0"/>
              <a:t> </a:t>
            </a:r>
            <a:r>
              <a:rPr dirty="0" err="1"/>
              <a:t>어려워</a:t>
            </a:r>
            <a:r>
              <a:rPr lang="en-US" dirty="0"/>
              <a:t> </a:t>
            </a:r>
            <a:r>
              <a:rPr dirty="0" err="1"/>
              <a:t>영상으로</a:t>
            </a:r>
            <a:r>
              <a:rPr dirty="0"/>
              <a:t> </a:t>
            </a:r>
            <a:r>
              <a:rPr dirty="0" err="1"/>
              <a:t>대체하여</a:t>
            </a:r>
            <a:r>
              <a:rPr dirty="0"/>
              <a:t> </a:t>
            </a:r>
            <a:r>
              <a:rPr dirty="0" err="1"/>
              <a:t>데모할</a:t>
            </a:r>
            <a:r>
              <a:rPr dirty="0"/>
              <a:t> </a:t>
            </a:r>
            <a:r>
              <a:rPr dirty="0" err="1"/>
              <a:t>예정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/>
              <a:t>총 칼 </a:t>
            </a:r>
            <a:r>
              <a:rPr dirty="0" err="1"/>
              <a:t>등의</a:t>
            </a:r>
            <a:r>
              <a:rPr dirty="0"/>
              <a:t> </a:t>
            </a:r>
            <a:r>
              <a:rPr dirty="0" err="1"/>
              <a:t>인식은</a:t>
            </a:r>
            <a:r>
              <a:rPr dirty="0"/>
              <a:t> </a:t>
            </a:r>
            <a:r>
              <a:rPr dirty="0" err="1"/>
              <a:t>가능하다고</a:t>
            </a:r>
            <a:r>
              <a:rPr dirty="0"/>
              <a:t> </a:t>
            </a:r>
            <a:r>
              <a:rPr lang="ko-KR" altLang="en-US" dirty="0"/>
              <a:t>판단</a:t>
            </a:r>
            <a:r>
              <a:rPr dirty="0" err="1"/>
              <a:t>하여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저희</a:t>
            </a:r>
            <a:r>
              <a:rPr dirty="0"/>
              <a:t> </a:t>
            </a:r>
            <a:r>
              <a:rPr dirty="0" err="1"/>
              <a:t>연구실에</a:t>
            </a:r>
            <a:r>
              <a:rPr dirty="0"/>
              <a:t> </a:t>
            </a:r>
            <a:r>
              <a:rPr dirty="0" err="1"/>
              <a:t>설치한</a:t>
            </a:r>
            <a:r>
              <a:rPr dirty="0"/>
              <a:t> </a:t>
            </a:r>
            <a:r>
              <a:rPr dirty="0" err="1"/>
              <a:t>CCTV를</a:t>
            </a:r>
            <a:r>
              <a:rPr dirty="0"/>
              <a:t> </a:t>
            </a:r>
            <a:r>
              <a:rPr dirty="0" err="1"/>
              <a:t>이용</a:t>
            </a:r>
            <a:r>
              <a:rPr lang="ko-KR" altLang="en-US" dirty="0"/>
              <a:t>해</a:t>
            </a:r>
            <a:r>
              <a:rPr dirty="0"/>
              <a:t> </a:t>
            </a:r>
            <a:r>
              <a:rPr dirty="0" err="1"/>
              <a:t>데모할</a:t>
            </a:r>
            <a:r>
              <a:rPr dirty="0"/>
              <a:t> </a:t>
            </a:r>
            <a:r>
              <a:rPr lang="ko-KR" altLang="en-US" dirty="0"/>
              <a:t>예정</a:t>
            </a:r>
            <a:r>
              <a:rPr dirty="0" err="1"/>
              <a:t>입니다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dirty="0"/>
              <a:t>PaaS-TA </a:t>
            </a:r>
            <a:r>
              <a:rPr dirty="0" err="1"/>
              <a:t>Mysql과</a:t>
            </a:r>
            <a:r>
              <a:rPr dirty="0"/>
              <a:t> php </a:t>
            </a:r>
            <a:r>
              <a:rPr dirty="0" err="1"/>
              <a:t>웹서버</a:t>
            </a:r>
            <a:r>
              <a:rPr lang="ko-KR" altLang="en-US" dirty="0"/>
              <a:t>가</a:t>
            </a:r>
            <a:r>
              <a:rPr dirty="0"/>
              <a:t> </a:t>
            </a:r>
            <a:r>
              <a:rPr dirty="0" err="1"/>
              <a:t>연동이</a:t>
            </a:r>
            <a:r>
              <a:rPr dirty="0"/>
              <a:t> 되</a:t>
            </a:r>
            <a:r>
              <a:rPr lang="ko-KR" altLang="en-US" dirty="0"/>
              <a:t>지 </a:t>
            </a:r>
            <a:r>
              <a:rPr lang="ko-KR" altLang="en-US" dirty="0" err="1"/>
              <a:t>않</a:t>
            </a:r>
            <a:r>
              <a:rPr dirty="0"/>
              <a:t>는 </a:t>
            </a:r>
            <a:r>
              <a:rPr dirty="0" err="1"/>
              <a:t>문제에</a:t>
            </a:r>
            <a:r>
              <a:rPr dirty="0"/>
              <a:t> </a:t>
            </a:r>
            <a:r>
              <a:rPr dirty="0" err="1"/>
              <a:t>대해</a:t>
            </a:r>
            <a:r>
              <a:rPr lang="ko-KR" altLang="en-US" dirty="0"/>
              <a:t>서는 </a:t>
            </a:r>
            <a:r>
              <a:rPr dirty="0" err="1"/>
              <a:t>docker를</a:t>
            </a:r>
            <a:r>
              <a:rPr dirty="0"/>
              <a:t> </a:t>
            </a:r>
            <a:r>
              <a:rPr dirty="0" err="1"/>
              <a:t>이용하여</a:t>
            </a:r>
            <a:r>
              <a:rPr dirty="0"/>
              <a:t> </a:t>
            </a:r>
            <a:r>
              <a:rPr dirty="0" err="1"/>
              <a:t>직접</a:t>
            </a:r>
            <a:r>
              <a:rPr dirty="0"/>
              <a:t> </a:t>
            </a:r>
            <a:r>
              <a:rPr dirty="0" err="1"/>
              <a:t>이미지를</a:t>
            </a:r>
            <a:r>
              <a:rPr dirty="0"/>
              <a:t> </a:t>
            </a:r>
            <a:r>
              <a:rPr dirty="0" err="1"/>
              <a:t>build하</a:t>
            </a:r>
            <a:r>
              <a:rPr lang="ko-KR" altLang="en-US" dirty="0"/>
              <a:t>고</a:t>
            </a:r>
            <a:r>
              <a:rPr dirty="0"/>
              <a:t> PaaS-</a:t>
            </a:r>
            <a:r>
              <a:rPr dirty="0" err="1"/>
              <a:t>TA에</a:t>
            </a:r>
            <a:r>
              <a:rPr dirty="0"/>
              <a:t> </a:t>
            </a:r>
            <a:r>
              <a:rPr dirty="0" err="1"/>
              <a:t>푸시하는</a:t>
            </a:r>
            <a:r>
              <a:rPr dirty="0"/>
              <a:t> </a:t>
            </a:r>
            <a:r>
              <a:rPr dirty="0" err="1"/>
              <a:t>방식으로</a:t>
            </a:r>
            <a:r>
              <a:rPr dirty="0"/>
              <a:t> </a:t>
            </a:r>
            <a:r>
              <a:rPr dirty="0" err="1"/>
              <a:t>해결했습니</a:t>
            </a:r>
            <a:r>
              <a:rPr lang="ko-KR" altLang="en-US" dirty="0"/>
              <a:t>다</a:t>
            </a:r>
            <a:r>
              <a:rPr dirty="0"/>
              <a:t>.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/>
              <a:t>이</a:t>
            </a:r>
            <a:r>
              <a:rPr lang="en-US" dirty="0"/>
              <a:t> </a:t>
            </a:r>
            <a:r>
              <a:rPr lang="ko-KR" altLang="en-US" dirty="0"/>
              <a:t>문제가 해결되면서 </a:t>
            </a:r>
            <a:r>
              <a:rPr dirty="0" err="1"/>
              <a:t>실제</a:t>
            </a:r>
            <a:r>
              <a:rPr dirty="0"/>
              <a:t> </a:t>
            </a:r>
            <a:r>
              <a:rPr lang="ko-KR" altLang="en-US" dirty="0"/>
              <a:t>데이터베이스</a:t>
            </a:r>
            <a:r>
              <a:rPr dirty="0"/>
              <a:t>와 </a:t>
            </a:r>
            <a:r>
              <a:rPr dirty="0" err="1"/>
              <a:t>안드로이드</a:t>
            </a:r>
            <a:r>
              <a:rPr dirty="0"/>
              <a:t> </a:t>
            </a:r>
            <a:r>
              <a:rPr dirty="0" err="1"/>
              <a:t>어플리케이션</a:t>
            </a:r>
            <a:r>
              <a:rPr dirty="0"/>
              <a:t> </a:t>
            </a:r>
            <a:r>
              <a:rPr dirty="0" err="1"/>
              <a:t>간의</a:t>
            </a:r>
            <a:r>
              <a:rPr dirty="0"/>
              <a:t> </a:t>
            </a:r>
            <a:r>
              <a:rPr dirty="0" err="1"/>
              <a:t>통신을</a:t>
            </a:r>
            <a:r>
              <a:rPr dirty="0"/>
              <a:t> </a:t>
            </a:r>
            <a:r>
              <a:rPr dirty="0" err="1"/>
              <a:t>HTTP방식으로</a:t>
            </a:r>
            <a:r>
              <a:rPr dirty="0"/>
              <a:t> </a:t>
            </a:r>
            <a:r>
              <a:rPr dirty="0" err="1"/>
              <a:t>구현하고</a:t>
            </a:r>
            <a:r>
              <a:rPr dirty="0"/>
              <a:t> </a:t>
            </a:r>
            <a:r>
              <a:rPr dirty="0" err="1"/>
              <a:t>연동할</a:t>
            </a:r>
            <a:r>
              <a:rPr dirty="0"/>
              <a:t> 수 </a:t>
            </a:r>
            <a:r>
              <a:rPr dirty="0" err="1"/>
              <a:t>있게</a:t>
            </a:r>
            <a:r>
              <a:rPr dirty="0"/>
              <a:t> </a:t>
            </a:r>
            <a:r>
              <a:rPr dirty="0" err="1"/>
              <a:t>되었습니다</a:t>
            </a:r>
            <a:r>
              <a:rPr dirty="0"/>
              <a:t>. 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따라서</a:t>
            </a:r>
            <a:r>
              <a:rPr dirty="0"/>
              <a:t> </a:t>
            </a:r>
            <a:r>
              <a:rPr dirty="0" err="1"/>
              <a:t>저희</a:t>
            </a:r>
            <a:r>
              <a:rPr dirty="0"/>
              <a:t> </a:t>
            </a:r>
            <a:r>
              <a:rPr dirty="0" err="1"/>
              <a:t>인프라에서</a:t>
            </a:r>
            <a:r>
              <a:rPr dirty="0"/>
              <a:t> </a:t>
            </a:r>
            <a:r>
              <a:rPr dirty="0" err="1"/>
              <a:t>hpc</a:t>
            </a:r>
            <a:r>
              <a:rPr dirty="0"/>
              <a:t> </a:t>
            </a:r>
            <a:r>
              <a:rPr dirty="0" err="1"/>
              <a:t>세부</a:t>
            </a:r>
            <a:r>
              <a:rPr lang="en-US" dirty="0"/>
              <a:t> </a:t>
            </a:r>
            <a:r>
              <a:rPr lang="ko-KR" altLang="en-US" dirty="0"/>
              <a:t>상황 </a:t>
            </a:r>
            <a:r>
              <a:rPr dirty="0" err="1"/>
              <a:t>감지</a:t>
            </a:r>
            <a:r>
              <a:rPr dirty="0"/>
              <a:t> </a:t>
            </a:r>
            <a:r>
              <a:rPr dirty="0" err="1"/>
              <a:t>모델이</a:t>
            </a:r>
            <a:r>
              <a:rPr dirty="0"/>
              <a:t> </a:t>
            </a:r>
            <a:r>
              <a:rPr dirty="0" err="1"/>
              <a:t>사고를</a:t>
            </a:r>
            <a:r>
              <a:rPr dirty="0"/>
              <a:t> </a:t>
            </a:r>
            <a:r>
              <a:rPr dirty="0" err="1"/>
              <a:t>감지</a:t>
            </a:r>
            <a:r>
              <a:rPr lang="ko-KR" altLang="en-US" dirty="0"/>
              <a:t>하면</a:t>
            </a:r>
            <a:r>
              <a:rPr dirty="0"/>
              <a:t>, </a:t>
            </a:r>
            <a:r>
              <a:rPr dirty="0" err="1"/>
              <a:t>안드로이드</a:t>
            </a:r>
            <a:r>
              <a:rPr dirty="0"/>
              <a:t> </a:t>
            </a:r>
            <a:r>
              <a:rPr dirty="0" err="1"/>
              <a:t>어플리케이션에</a:t>
            </a:r>
            <a:r>
              <a:rPr dirty="0"/>
              <a:t> </a:t>
            </a:r>
            <a:r>
              <a:rPr dirty="0" err="1"/>
              <a:t>실시간으로</a:t>
            </a:r>
            <a:r>
              <a:rPr dirty="0"/>
              <a:t> </a:t>
            </a:r>
            <a:r>
              <a:rPr lang="ko-KR" altLang="en-US" dirty="0"/>
              <a:t>지도에 </a:t>
            </a:r>
            <a:r>
              <a:rPr dirty="0" err="1"/>
              <a:t>사고위치</a:t>
            </a:r>
            <a:r>
              <a:rPr lang="ko-KR" altLang="en-US" dirty="0"/>
              <a:t>가</a:t>
            </a:r>
            <a:r>
              <a:rPr dirty="0"/>
              <a:t> </a:t>
            </a:r>
            <a:r>
              <a:rPr dirty="0" err="1"/>
              <a:t>표시</a:t>
            </a:r>
            <a:r>
              <a:rPr lang="ko-KR" altLang="en-US" dirty="0"/>
              <a:t>됩</a:t>
            </a:r>
            <a:r>
              <a:rPr dirty="0" err="1"/>
              <a:t>니다</a:t>
            </a:r>
            <a:r>
              <a:rPr lang="en-US" dirty="0"/>
              <a:t>.</a:t>
            </a:r>
            <a:br>
              <a:rPr dirty="0"/>
            </a:br>
            <a:br>
              <a:rPr dirty="0"/>
            </a:br>
            <a:r>
              <a:rPr dirty="0" err="1"/>
              <a:t>그리고</a:t>
            </a:r>
            <a:r>
              <a:rPr dirty="0"/>
              <a:t> </a:t>
            </a:r>
            <a:r>
              <a:rPr dirty="0" err="1"/>
              <a:t>화재</a:t>
            </a:r>
            <a:r>
              <a:rPr lang="ko-KR" altLang="en-US" dirty="0"/>
              <a:t>나 </a:t>
            </a:r>
            <a:r>
              <a:rPr dirty="0"/>
              <a:t>총, 칼 </a:t>
            </a:r>
            <a:r>
              <a:rPr dirty="0" err="1"/>
              <a:t>등의</a:t>
            </a:r>
            <a:r>
              <a:rPr dirty="0"/>
              <a:t> 위</a:t>
            </a:r>
            <a:r>
              <a:rPr lang="ko-KR" altLang="en-US" dirty="0" err="1"/>
              <a:t>험</a:t>
            </a:r>
            <a:r>
              <a:rPr lang="ko-KR" altLang="en-US" dirty="0"/>
              <a:t> </a:t>
            </a:r>
            <a:r>
              <a:rPr dirty="0" err="1"/>
              <a:t>상황</a:t>
            </a:r>
            <a:r>
              <a:rPr dirty="0"/>
              <a:t> </a:t>
            </a:r>
            <a:r>
              <a:rPr dirty="0" err="1"/>
              <a:t>발생</a:t>
            </a:r>
            <a:r>
              <a:rPr dirty="0"/>
              <a:t> 시 </a:t>
            </a:r>
            <a:r>
              <a:rPr dirty="0" err="1"/>
              <a:t>트위터</a:t>
            </a:r>
            <a:r>
              <a:rPr lang="ko-KR" altLang="en-US" dirty="0"/>
              <a:t>에</a:t>
            </a:r>
            <a:r>
              <a:rPr dirty="0"/>
              <a:t> </a:t>
            </a:r>
            <a:r>
              <a:rPr dirty="0" err="1"/>
              <a:t>실시간</a:t>
            </a:r>
            <a:r>
              <a:rPr lang="ko-KR" altLang="en-US" dirty="0" err="1"/>
              <a:t>으로</a:t>
            </a:r>
            <a:r>
              <a:rPr lang="ko-KR" altLang="en-US" dirty="0"/>
              <a:t> 사고 정보를</a:t>
            </a:r>
            <a:r>
              <a:rPr dirty="0"/>
              <a:t> </a:t>
            </a:r>
            <a:r>
              <a:rPr dirty="0" err="1"/>
              <a:t>업로드하는</a:t>
            </a:r>
            <a:r>
              <a:rPr dirty="0"/>
              <a:t> </a:t>
            </a:r>
            <a:r>
              <a:rPr dirty="0" err="1"/>
              <a:t>서비스를</a:t>
            </a:r>
            <a:r>
              <a:rPr dirty="0"/>
              <a:t> </a:t>
            </a:r>
            <a:r>
              <a:rPr dirty="0" err="1"/>
              <a:t>구현하였습니다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dirty="0"/>
              <a:t>(ENTER) </a:t>
            </a:r>
            <a:r>
              <a:rPr lang="ko-KR" altLang="en-US" dirty="0"/>
              <a:t>다음 영상은 </a:t>
            </a:r>
            <a:r>
              <a:rPr dirty="0" err="1"/>
              <a:t>저희</a:t>
            </a:r>
            <a:r>
              <a:rPr dirty="0"/>
              <a:t> </a:t>
            </a:r>
            <a:r>
              <a:rPr dirty="0" err="1"/>
              <a:t>연구실에</a:t>
            </a:r>
            <a:r>
              <a:rPr dirty="0"/>
              <a:t> </a:t>
            </a:r>
            <a:r>
              <a:rPr dirty="0" err="1"/>
              <a:t>설치한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CCTV의</a:t>
            </a:r>
            <a:r>
              <a:rPr dirty="0"/>
              <a:t> </a:t>
            </a:r>
            <a:r>
              <a:rPr dirty="0" err="1"/>
              <a:t>작동</a:t>
            </a:r>
            <a:r>
              <a:rPr dirty="0"/>
              <a:t> </a:t>
            </a:r>
            <a:r>
              <a:rPr dirty="0" err="1"/>
              <a:t>모습입니다</a:t>
            </a:r>
            <a:r>
              <a:rPr dirty="0"/>
              <a:t>.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움직임</a:t>
            </a:r>
            <a:r>
              <a:rPr dirty="0"/>
              <a:t> </a:t>
            </a:r>
            <a:r>
              <a:rPr dirty="0" err="1"/>
              <a:t>감지</a:t>
            </a:r>
            <a:r>
              <a:rPr dirty="0"/>
              <a:t> </a:t>
            </a:r>
            <a:r>
              <a:rPr dirty="0" err="1"/>
              <a:t>pod를</a:t>
            </a:r>
            <a:r>
              <a:rPr dirty="0"/>
              <a:t> </a:t>
            </a:r>
            <a:r>
              <a:rPr dirty="0" err="1"/>
              <a:t>배포시켰을</a:t>
            </a:r>
            <a:r>
              <a:rPr dirty="0"/>
              <a:t> 때, </a:t>
            </a:r>
            <a:r>
              <a:rPr dirty="0" err="1"/>
              <a:t>다음과</a:t>
            </a:r>
            <a:r>
              <a:rPr dirty="0"/>
              <a:t> </a:t>
            </a:r>
            <a:r>
              <a:rPr dirty="0" err="1"/>
              <a:t>같이</a:t>
            </a:r>
            <a:r>
              <a:rPr dirty="0"/>
              <a:t> </a:t>
            </a:r>
            <a:r>
              <a:rPr dirty="0" err="1"/>
              <a:t>움직임을</a:t>
            </a:r>
            <a:r>
              <a:rPr dirty="0"/>
              <a:t> 잘 </a:t>
            </a:r>
            <a:r>
              <a:rPr dirty="0" err="1"/>
              <a:t>감지합니다</a:t>
            </a:r>
            <a:r>
              <a:rPr dirty="0"/>
              <a:t>.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br>
              <a:rPr dirty="0"/>
            </a:br>
            <a:r>
              <a:rPr dirty="0" err="1"/>
              <a:t>세부상황을</a:t>
            </a:r>
            <a:r>
              <a:rPr dirty="0"/>
              <a:t> </a:t>
            </a:r>
            <a:r>
              <a:rPr dirty="0" err="1"/>
              <a:t>인식하는</a:t>
            </a:r>
            <a:r>
              <a:rPr dirty="0"/>
              <a:t> </a:t>
            </a: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모델</a:t>
            </a:r>
            <a:r>
              <a:rPr lang="ko-KR" altLang="en-US" dirty="0"/>
              <a:t>을</a:t>
            </a:r>
            <a:r>
              <a:rPr lang="en-US" dirty="0"/>
              <a:t> </a:t>
            </a:r>
            <a:r>
              <a:rPr lang="ko-KR" altLang="en-US" dirty="0"/>
              <a:t>이용해 </a:t>
            </a:r>
            <a:r>
              <a:rPr dirty="0"/>
              <a:t>총, 칼 </a:t>
            </a:r>
            <a:r>
              <a:rPr dirty="0" err="1"/>
              <a:t>등을</a:t>
            </a:r>
            <a:r>
              <a:rPr dirty="0"/>
              <a:t> </a:t>
            </a:r>
            <a:r>
              <a:rPr dirty="0" err="1"/>
              <a:t>인식하는</a:t>
            </a:r>
            <a:r>
              <a:rPr dirty="0"/>
              <a:t> </a:t>
            </a:r>
            <a:r>
              <a:rPr dirty="0" err="1"/>
              <a:t>부분도</a:t>
            </a:r>
            <a:r>
              <a:rPr dirty="0"/>
              <a:t> </a:t>
            </a:r>
            <a:r>
              <a:rPr dirty="0" err="1"/>
              <a:t>추후</a:t>
            </a:r>
            <a:r>
              <a:rPr dirty="0"/>
              <a:t> </a:t>
            </a:r>
            <a:r>
              <a:rPr dirty="0" err="1"/>
              <a:t>데모</a:t>
            </a:r>
            <a:r>
              <a:rPr lang="en-US" dirty="0"/>
              <a:t> </a:t>
            </a:r>
            <a:r>
              <a:rPr dirty="0"/>
              <a:t>시 </a:t>
            </a:r>
            <a:r>
              <a:rPr dirty="0" err="1"/>
              <a:t>직접</a:t>
            </a:r>
            <a:r>
              <a:rPr dirty="0"/>
              <a:t> </a:t>
            </a:r>
            <a:r>
              <a:rPr dirty="0" err="1"/>
              <a:t>CCTV를</a:t>
            </a:r>
            <a:r>
              <a:rPr dirty="0"/>
              <a:t> </a:t>
            </a:r>
            <a:r>
              <a:rPr dirty="0" err="1"/>
              <a:t>이용해</a:t>
            </a:r>
            <a:r>
              <a:rPr dirty="0"/>
              <a:t> </a:t>
            </a:r>
            <a:r>
              <a:rPr dirty="0" err="1"/>
              <a:t>보여드릴</a:t>
            </a:r>
            <a:r>
              <a:rPr dirty="0"/>
              <a:t> </a:t>
            </a:r>
            <a:r>
              <a:rPr dirty="0" err="1"/>
              <a:t>예정입니다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/>
              <a:t>그리고 </a:t>
            </a:r>
            <a:r>
              <a:rPr dirty="0"/>
              <a:t>PaaS-</a:t>
            </a:r>
            <a:r>
              <a:rPr dirty="0" err="1"/>
              <a:t>TA에서</a:t>
            </a:r>
            <a:r>
              <a:rPr dirty="0"/>
              <a:t> </a:t>
            </a:r>
            <a:r>
              <a:rPr dirty="0" err="1"/>
              <a:t>제공하는</a:t>
            </a:r>
            <a:r>
              <a:rPr dirty="0"/>
              <a:t> MySQL </a:t>
            </a:r>
            <a:r>
              <a:rPr dirty="0" err="1"/>
              <a:t>데이터베이스</a:t>
            </a:r>
            <a:r>
              <a:rPr dirty="0"/>
              <a:t> </a:t>
            </a:r>
            <a:r>
              <a:rPr dirty="0" err="1"/>
              <a:t>서비스</a:t>
            </a:r>
            <a:r>
              <a:rPr lang="ko-KR" altLang="en-US" dirty="0"/>
              <a:t>에서</a:t>
            </a:r>
            <a:r>
              <a:rPr dirty="0"/>
              <a:t> </a:t>
            </a:r>
            <a:r>
              <a:rPr dirty="0" err="1"/>
              <a:t>인증</a:t>
            </a:r>
            <a:r>
              <a:rPr dirty="0"/>
              <a:t> </a:t>
            </a:r>
            <a:r>
              <a:rPr dirty="0" err="1"/>
              <a:t>관련</a:t>
            </a:r>
            <a:r>
              <a:rPr dirty="0"/>
              <a:t> </a:t>
            </a:r>
            <a:r>
              <a:rPr dirty="0" err="1"/>
              <a:t>오류</a:t>
            </a:r>
            <a:r>
              <a:rPr lang="ko-KR" altLang="en-US" dirty="0"/>
              <a:t>가 </a:t>
            </a:r>
            <a:r>
              <a:rPr dirty="0" err="1"/>
              <a:t>발생하여</a:t>
            </a:r>
            <a:r>
              <a:rPr dirty="0"/>
              <a:t> </a:t>
            </a:r>
            <a:br>
              <a:rPr dirty="0"/>
            </a:br>
            <a:r>
              <a:rPr dirty="0" err="1"/>
              <a:t>저희가</a:t>
            </a:r>
            <a:r>
              <a:rPr dirty="0"/>
              <a:t> </a:t>
            </a:r>
            <a:r>
              <a:rPr dirty="0" err="1"/>
              <a:t>자체적으로</a:t>
            </a:r>
            <a:r>
              <a:rPr lang="en-US" dirty="0"/>
              <a:t>,</a:t>
            </a:r>
            <a:r>
              <a:rPr dirty="0"/>
              <a:t> </a:t>
            </a:r>
            <a:r>
              <a:rPr lang="ko-KR" altLang="en-US" dirty="0"/>
              <a:t>하나의 우분투 이미지에 </a:t>
            </a:r>
            <a:r>
              <a:rPr lang="en-US" altLang="ko-KR" dirty="0" err="1"/>
              <a:t>Mysql</a:t>
            </a:r>
            <a:r>
              <a:rPr lang="ko-KR" altLang="en-US" dirty="0"/>
              <a:t>과 </a:t>
            </a:r>
            <a:r>
              <a:rPr lang="en-US" altLang="ko-KR" dirty="0"/>
              <a:t>Apache, PHP</a:t>
            </a:r>
            <a:r>
              <a:rPr lang="ko-KR" altLang="en-US" dirty="0"/>
              <a:t>환경을 다운받아 셋팅하고 </a:t>
            </a:r>
            <a:r>
              <a:rPr lang="en-US" altLang="ko-KR" dirty="0"/>
              <a:t>docker</a:t>
            </a:r>
            <a:r>
              <a:rPr lang="ko-KR" altLang="en-US" dirty="0"/>
              <a:t>로 </a:t>
            </a:r>
            <a:r>
              <a:rPr lang="ko-KR" altLang="en-US" dirty="0" err="1"/>
              <a:t>이미지화하여</a:t>
            </a:r>
            <a:r>
              <a:rPr lang="ko-KR" altLang="en-US" dirty="0"/>
              <a:t> </a:t>
            </a:r>
            <a:r>
              <a:rPr dirty="0"/>
              <a:t>PaaS-</a:t>
            </a:r>
            <a:r>
              <a:rPr dirty="0" err="1"/>
              <a:t>TA에</a:t>
            </a:r>
            <a:r>
              <a:rPr dirty="0"/>
              <a:t> </a:t>
            </a:r>
            <a:r>
              <a:rPr dirty="0" err="1"/>
              <a:t>푸시하는</a:t>
            </a:r>
            <a:r>
              <a:rPr dirty="0"/>
              <a:t> </a:t>
            </a:r>
            <a:r>
              <a:rPr dirty="0" err="1"/>
              <a:t>방식으로</a:t>
            </a:r>
            <a:r>
              <a:rPr dirty="0"/>
              <a:t> </a:t>
            </a:r>
            <a:r>
              <a:rPr dirty="0" err="1"/>
              <a:t>해결했습니다</a:t>
            </a:r>
            <a:r>
              <a:rPr dirty="0"/>
              <a:t>.</a:t>
            </a:r>
            <a:r>
              <a:rPr lang="en-US" dirty="0"/>
              <a:t> (ENTER)</a:t>
            </a:r>
            <a:br>
              <a:rPr dirty="0"/>
            </a:b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dirty="0"/>
              <a:t>PaaS-</a:t>
            </a:r>
            <a:r>
              <a:rPr dirty="0" err="1"/>
              <a:t>TA의</a:t>
            </a:r>
            <a:r>
              <a:rPr dirty="0"/>
              <a:t> </a:t>
            </a:r>
            <a:r>
              <a:rPr dirty="0" err="1"/>
              <a:t>데이터베이스와</a:t>
            </a:r>
            <a:r>
              <a:rPr dirty="0"/>
              <a:t> </a:t>
            </a:r>
            <a:r>
              <a:rPr dirty="0" err="1"/>
              <a:t>웹서버를</a:t>
            </a:r>
            <a:r>
              <a:rPr dirty="0"/>
              <a:t> </a:t>
            </a:r>
            <a:r>
              <a:rPr dirty="0" err="1"/>
              <a:t>이용하여</a:t>
            </a:r>
            <a:r>
              <a:rPr dirty="0"/>
              <a:t> </a:t>
            </a:r>
            <a:r>
              <a:rPr dirty="0" err="1"/>
              <a:t>사고</a:t>
            </a:r>
            <a:r>
              <a:rPr dirty="0"/>
              <a:t> </a:t>
            </a:r>
            <a:r>
              <a:rPr dirty="0" err="1"/>
              <a:t>발생</a:t>
            </a:r>
            <a:r>
              <a:rPr lang="en-US" dirty="0"/>
              <a:t> </a:t>
            </a:r>
            <a:r>
              <a:rPr dirty="0"/>
              <a:t>시 </a:t>
            </a:r>
            <a:r>
              <a:rPr dirty="0" err="1"/>
              <a:t>MySQL에</a:t>
            </a:r>
            <a:r>
              <a:rPr dirty="0"/>
              <a:t> </a:t>
            </a:r>
            <a:r>
              <a:rPr dirty="0" err="1"/>
              <a:t>시간</a:t>
            </a:r>
            <a:r>
              <a:rPr lang="ko-KR" altLang="en-US" dirty="0"/>
              <a:t>과</a:t>
            </a:r>
            <a:r>
              <a:rPr dirty="0"/>
              <a:t> </a:t>
            </a:r>
            <a:r>
              <a:rPr dirty="0" err="1"/>
              <a:t>위도</a:t>
            </a:r>
            <a:r>
              <a:rPr dirty="0"/>
              <a:t>, </a:t>
            </a:r>
            <a:r>
              <a:rPr dirty="0" err="1"/>
              <a:t>경도값을</a:t>
            </a:r>
            <a:r>
              <a:rPr dirty="0"/>
              <a:t> </a:t>
            </a:r>
            <a:r>
              <a:rPr dirty="0" err="1"/>
              <a:t>저장하고</a:t>
            </a:r>
            <a:r>
              <a:rPr dirty="0"/>
              <a:t> </a:t>
            </a:r>
            <a:br>
              <a:rPr dirty="0"/>
            </a:br>
            <a:r>
              <a:rPr dirty="0" err="1"/>
              <a:t>안드로이드</a:t>
            </a:r>
            <a:r>
              <a:rPr dirty="0"/>
              <a:t> </a:t>
            </a:r>
            <a:r>
              <a:rPr dirty="0" err="1"/>
              <a:t>앱에서</a:t>
            </a:r>
            <a:r>
              <a:rPr dirty="0"/>
              <a:t> </a:t>
            </a:r>
            <a:r>
              <a:rPr dirty="0" err="1"/>
              <a:t>쓰레드로</a:t>
            </a:r>
            <a:r>
              <a:rPr dirty="0"/>
              <a:t> 그 </a:t>
            </a:r>
            <a:r>
              <a:rPr dirty="0" err="1"/>
              <a:t>값을</a:t>
            </a:r>
            <a:r>
              <a:rPr dirty="0"/>
              <a:t> </a:t>
            </a:r>
            <a:r>
              <a:rPr dirty="0" err="1"/>
              <a:t>읽어와</a:t>
            </a:r>
            <a:r>
              <a:rPr dirty="0"/>
              <a:t> </a:t>
            </a:r>
            <a:r>
              <a:rPr dirty="0" err="1"/>
              <a:t>즉각적으로</a:t>
            </a:r>
            <a:r>
              <a:rPr dirty="0"/>
              <a:t> </a:t>
            </a:r>
            <a:r>
              <a:rPr dirty="0" err="1"/>
              <a:t>사고</a:t>
            </a:r>
            <a:r>
              <a:rPr dirty="0"/>
              <a:t> </a:t>
            </a:r>
            <a:r>
              <a:rPr dirty="0" err="1"/>
              <a:t>발생</a:t>
            </a:r>
            <a:r>
              <a:rPr dirty="0"/>
              <a:t> </a:t>
            </a:r>
            <a:r>
              <a:rPr dirty="0" err="1"/>
              <a:t>위치를</a:t>
            </a:r>
            <a:r>
              <a:rPr dirty="0"/>
              <a:t> </a:t>
            </a:r>
            <a:r>
              <a:rPr dirty="0" err="1"/>
              <a:t>표시해주는</a:t>
            </a:r>
            <a:r>
              <a:rPr dirty="0"/>
              <a:t> </a:t>
            </a:r>
            <a:r>
              <a:rPr dirty="0" err="1"/>
              <a:t>서비스</a:t>
            </a:r>
            <a:r>
              <a:rPr lang="ko-KR" altLang="en-US" dirty="0"/>
              <a:t>를 구현했습니다</a:t>
            </a:r>
            <a:r>
              <a:rPr lang="en-US" altLang="ko-KR" dirty="0"/>
              <a:t>. (ENTER)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트위터에 사고 정보를 업로드하는 서비스의 경우</a:t>
            </a:r>
            <a:r>
              <a:rPr lang="en-US" altLang="ko-KR" dirty="0"/>
              <a:t>, </a:t>
            </a:r>
            <a:r>
              <a:rPr lang="ko-KR" altLang="en-US" dirty="0"/>
              <a:t>임의로 데이터베이스에 사고 정보를 추가했을 때</a:t>
            </a:r>
            <a:r>
              <a:rPr lang="en-US" altLang="ko-KR" dirty="0"/>
              <a:t>, </a:t>
            </a:r>
            <a:r>
              <a:rPr lang="ko-KR" altLang="en-US" dirty="0"/>
              <a:t>워커 노드에서 해당 데이터를 읽어와 트위터에 업로드 하는 것까지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342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마지막으로 향후 개선 사항에 대해 말씀드리겠습니다.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/>
              <a:t>본 프로젝트의</a:t>
            </a:r>
            <a:r>
              <a:rPr dirty="0"/>
              <a:t> </a:t>
            </a:r>
            <a:r>
              <a:rPr dirty="0" err="1"/>
              <a:t>서비스</a:t>
            </a:r>
            <a:r>
              <a:rPr lang="ko-KR" altLang="en-US" dirty="0"/>
              <a:t> 중</a:t>
            </a:r>
            <a:r>
              <a:rPr lang="en-US" altLang="ko-KR" dirty="0"/>
              <a:t>, </a:t>
            </a:r>
            <a:r>
              <a:rPr dirty="0" err="1"/>
              <a:t>화재</a:t>
            </a:r>
            <a:r>
              <a:rPr lang="ko-KR" altLang="en-US" dirty="0"/>
              <a:t>나</a:t>
            </a:r>
            <a:r>
              <a:rPr dirty="0"/>
              <a:t> 총, 칼</a:t>
            </a:r>
            <a:r>
              <a:rPr lang="en-US" dirty="0"/>
              <a:t> </a:t>
            </a:r>
            <a:r>
              <a:rPr lang="ko-KR" altLang="en-US" dirty="0"/>
              <a:t>등</a:t>
            </a:r>
            <a:r>
              <a:rPr dirty="0"/>
              <a:t>의 위</a:t>
            </a:r>
            <a:r>
              <a:rPr lang="ko-KR" altLang="en-US" dirty="0" err="1"/>
              <a:t>험</a:t>
            </a:r>
            <a:r>
              <a:rPr lang="ko-KR" altLang="en-US" dirty="0"/>
              <a:t> </a:t>
            </a:r>
            <a:r>
              <a:rPr dirty="0" err="1"/>
              <a:t>상황에</a:t>
            </a:r>
            <a:r>
              <a:rPr dirty="0"/>
              <a:t> </a:t>
            </a:r>
            <a:r>
              <a:rPr dirty="0" err="1"/>
              <a:t>대해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사건</a:t>
            </a:r>
            <a:r>
              <a:rPr lang="ko-KR" altLang="en-US" dirty="0"/>
              <a:t>의</a:t>
            </a:r>
            <a:r>
              <a:rPr dirty="0"/>
              <a:t> </a:t>
            </a:r>
            <a:r>
              <a:rPr dirty="0" err="1"/>
              <a:t>발생</a:t>
            </a:r>
            <a:r>
              <a:rPr dirty="0"/>
              <a:t> </a:t>
            </a:r>
            <a:r>
              <a:rPr dirty="0" err="1"/>
              <a:t>위치와</a:t>
            </a:r>
            <a:r>
              <a:rPr dirty="0"/>
              <a:t> </a:t>
            </a:r>
            <a:r>
              <a:rPr lang="ko-KR" altLang="en-US" dirty="0"/>
              <a:t>사고 </a:t>
            </a:r>
            <a:r>
              <a:rPr dirty="0" err="1"/>
              <a:t>이미지를</a:t>
            </a:r>
            <a:r>
              <a:rPr dirty="0"/>
              <a:t> </a:t>
            </a:r>
            <a:r>
              <a:rPr dirty="0" err="1"/>
              <a:t>트위터에</a:t>
            </a:r>
            <a:r>
              <a:rPr dirty="0"/>
              <a:t> </a:t>
            </a:r>
            <a:r>
              <a:rPr lang="ko-KR" altLang="en-US" dirty="0"/>
              <a:t>업로드 하는 부분에 있어서</a:t>
            </a:r>
            <a:r>
              <a:rPr lang="en-US" altLang="ko-KR" dirty="0"/>
              <a:t>,</a:t>
            </a:r>
            <a:br>
              <a:rPr dirty="0"/>
            </a:br>
            <a:r>
              <a:rPr lang="ko-KR" altLang="en-US" dirty="0"/>
              <a:t>처음엔 사고 </a:t>
            </a:r>
            <a:r>
              <a:rPr dirty="0" err="1"/>
              <a:t>이미지를</a:t>
            </a:r>
            <a:r>
              <a:rPr dirty="0"/>
              <a:t> </a:t>
            </a:r>
            <a:r>
              <a:rPr dirty="0" err="1"/>
              <a:t>위치</a:t>
            </a:r>
            <a:r>
              <a:rPr lang="en-US" dirty="0"/>
              <a:t> </a:t>
            </a:r>
            <a:r>
              <a:rPr dirty="0" err="1"/>
              <a:t>정보와</a:t>
            </a:r>
            <a:r>
              <a:rPr dirty="0"/>
              <a:t> </a:t>
            </a:r>
            <a:r>
              <a:rPr lang="ko-KR" altLang="en-US" dirty="0"/>
              <a:t>함께</a:t>
            </a:r>
            <a:r>
              <a:rPr dirty="0"/>
              <a:t> </a:t>
            </a:r>
            <a:r>
              <a:rPr lang="ko-KR" altLang="en-US" dirty="0"/>
              <a:t>데이터베이스</a:t>
            </a:r>
            <a:r>
              <a:rPr dirty="0"/>
              <a:t>에 </a:t>
            </a:r>
            <a:r>
              <a:rPr dirty="0" err="1"/>
              <a:t>넣는</a:t>
            </a:r>
            <a:r>
              <a:rPr dirty="0"/>
              <a:t> </a:t>
            </a:r>
            <a:r>
              <a:rPr dirty="0" err="1"/>
              <a:t>방안으로</a:t>
            </a:r>
            <a:r>
              <a:rPr dirty="0"/>
              <a:t> </a:t>
            </a:r>
            <a:r>
              <a:rPr dirty="0" err="1"/>
              <a:t>생각하</a:t>
            </a:r>
            <a:r>
              <a:rPr lang="ko-KR" altLang="en-US" dirty="0"/>
              <a:t>였으나</a:t>
            </a:r>
            <a:r>
              <a:rPr dirty="0"/>
              <a:t>, </a:t>
            </a:r>
            <a:r>
              <a:rPr dirty="0" err="1"/>
              <a:t>복잡성과</a:t>
            </a:r>
            <a:r>
              <a:rPr dirty="0"/>
              <a:t> </a:t>
            </a:r>
            <a:r>
              <a:rPr dirty="0" err="1"/>
              <a:t>효율성</a:t>
            </a:r>
            <a:r>
              <a:rPr dirty="0"/>
              <a:t> </a:t>
            </a:r>
            <a:r>
              <a:rPr dirty="0" err="1"/>
              <a:t>때문에</a:t>
            </a:r>
            <a:r>
              <a:rPr dirty="0"/>
              <a:t> </a:t>
            </a:r>
            <a:r>
              <a:rPr dirty="0" err="1"/>
              <a:t>다른</a:t>
            </a:r>
            <a:r>
              <a:rPr dirty="0"/>
              <a:t> </a:t>
            </a:r>
            <a:r>
              <a:rPr dirty="0" err="1"/>
              <a:t>방안을</a:t>
            </a:r>
            <a:r>
              <a:rPr dirty="0"/>
              <a:t> </a:t>
            </a:r>
            <a:r>
              <a:rPr dirty="0" err="1"/>
              <a:t>고려중입니다</a:t>
            </a:r>
            <a:r>
              <a:rPr dirty="0"/>
              <a:t>.</a:t>
            </a:r>
            <a:br>
              <a:rPr dirty="0"/>
            </a:br>
            <a:endParaRPr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/>
              <a:t>이에 대해 현재는 </a:t>
            </a:r>
            <a:r>
              <a:rPr dirty="0" err="1"/>
              <a:t>외부의</a:t>
            </a:r>
            <a:r>
              <a:rPr dirty="0"/>
              <a:t> </a:t>
            </a:r>
            <a:r>
              <a:rPr dirty="0" err="1"/>
              <a:t>파일시스템을</a:t>
            </a:r>
            <a:r>
              <a:rPr dirty="0"/>
              <a:t> </a:t>
            </a:r>
            <a:r>
              <a:rPr dirty="0" err="1"/>
              <a:t>이용하여</a:t>
            </a:r>
            <a:r>
              <a:rPr dirty="0"/>
              <a:t> </a:t>
            </a:r>
            <a:r>
              <a:rPr dirty="0" err="1"/>
              <a:t>이미지를</a:t>
            </a:r>
            <a:r>
              <a:rPr dirty="0"/>
              <a:t> </a:t>
            </a:r>
            <a:r>
              <a:rPr dirty="0" err="1"/>
              <a:t>넣고</a:t>
            </a:r>
            <a:r>
              <a:rPr dirty="0"/>
              <a:t> </a:t>
            </a:r>
            <a:r>
              <a:rPr dirty="0" err="1"/>
              <a:t>불러오는</a:t>
            </a:r>
            <a:r>
              <a:rPr dirty="0"/>
              <a:t> </a:t>
            </a:r>
            <a:r>
              <a:rPr dirty="0" err="1"/>
              <a:t>방식</a:t>
            </a:r>
            <a:r>
              <a:rPr lang="ko-KR" altLang="en-US" dirty="0"/>
              <a:t>을 생각하고 </a:t>
            </a:r>
            <a:r>
              <a:rPr lang="ko-KR" altLang="en-US" dirty="0" err="1"/>
              <a:t>있습</a:t>
            </a:r>
            <a:r>
              <a:rPr dirty="0" err="1"/>
              <a:t>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발표는 다음 순서로 진행하겠습니다.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 err="1"/>
              <a:t>이상으로</a:t>
            </a:r>
            <a:r>
              <a:rPr dirty="0"/>
              <a:t> </a:t>
            </a:r>
            <a:r>
              <a:rPr dirty="0" err="1"/>
              <a:t>발표</a:t>
            </a:r>
            <a:r>
              <a:rPr dirty="0"/>
              <a:t> </a:t>
            </a:r>
            <a:r>
              <a:rPr dirty="0" err="1"/>
              <a:t>마치겠습니다</a:t>
            </a:r>
            <a:r>
              <a:rPr dirty="0"/>
              <a:t>.</a:t>
            </a:r>
          </a:p>
          <a:p>
            <a:pPr>
              <a:defRPr sz="1100"/>
            </a:pPr>
            <a:r>
              <a:rPr dirty="0" err="1"/>
              <a:t>감사합니다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먼저 지난 발표를 요약해서 말씀드리겠습니다.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지난</a:t>
            </a:r>
            <a:r>
              <a:rPr dirty="0"/>
              <a:t> </a:t>
            </a:r>
            <a:r>
              <a:rPr dirty="0" err="1"/>
              <a:t>멘토링까지</a:t>
            </a:r>
            <a:r>
              <a:rPr dirty="0"/>
              <a:t> </a:t>
            </a:r>
            <a:r>
              <a:rPr dirty="0" err="1"/>
              <a:t>저희의</a:t>
            </a:r>
            <a:r>
              <a:rPr dirty="0"/>
              <a:t> </a:t>
            </a:r>
            <a:r>
              <a:rPr dirty="0" err="1"/>
              <a:t>핵심</a:t>
            </a:r>
            <a:r>
              <a:rPr dirty="0"/>
              <a:t> </a:t>
            </a:r>
            <a:r>
              <a:rPr dirty="0" err="1"/>
              <a:t>과제수행</a:t>
            </a:r>
            <a:r>
              <a:rPr dirty="0"/>
              <a:t> </a:t>
            </a:r>
            <a:r>
              <a:rPr dirty="0" err="1"/>
              <a:t>내용은</a:t>
            </a:r>
            <a:r>
              <a:rPr dirty="0"/>
              <a:t> </a:t>
            </a:r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교통사고나</a:t>
            </a:r>
            <a:r>
              <a:rPr dirty="0"/>
              <a:t> </a:t>
            </a:r>
            <a:r>
              <a:rPr dirty="0" err="1"/>
              <a:t>화재</a:t>
            </a:r>
            <a:r>
              <a:rPr dirty="0"/>
              <a:t>, </a:t>
            </a:r>
            <a:r>
              <a:rPr lang="ko-KR" altLang="en-US" dirty="0"/>
              <a:t>그리고 </a:t>
            </a:r>
            <a:r>
              <a:rPr dirty="0" err="1"/>
              <a:t>위험</a:t>
            </a:r>
            <a:r>
              <a:rPr lang="en-US" dirty="0"/>
              <a:t> </a:t>
            </a:r>
            <a:r>
              <a:rPr dirty="0" err="1"/>
              <a:t>상황을</a:t>
            </a:r>
            <a:r>
              <a:rPr dirty="0"/>
              <a:t> </a:t>
            </a:r>
            <a:r>
              <a:rPr dirty="0" err="1"/>
              <a:t>감지하는</a:t>
            </a:r>
            <a:r>
              <a:rPr dirty="0"/>
              <a:t> </a:t>
            </a: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모델</a:t>
            </a:r>
            <a:r>
              <a:rPr lang="ko-KR" altLang="en-US" dirty="0"/>
              <a:t>이 항시</a:t>
            </a:r>
            <a:r>
              <a:rPr dirty="0"/>
              <a:t> </a:t>
            </a:r>
            <a:r>
              <a:rPr dirty="0" err="1"/>
              <a:t>hpc에서</a:t>
            </a:r>
            <a:r>
              <a:rPr dirty="0"/>
              <a:t> </a:t>
            </a:r>
            <a:r>
              <a:rPr dirty="0" err="1"/>
              <a:t>돌아가게</a:t>
            </a:r>
            <a:r>
              <a:rPr dirty="0"/>
              <a:t> </a:t>
            </a:r>
            <a:r>
              <a:rPr dirty="0" err="1"/>
              <a:t>하지</a:t>
            </a:r>
            <a:r>
              <a:rPr dirty="0"/>
              <a:t> </a:t>
            </a:r>
            <a:r>
              <a:rPr dirty="0" err="1"/>
              <a:t>않고</a:t>
            </a:r>
            <a:r>
              <a:rPr dirty="0"/>
              <a:t>,</a:t>
            </a:r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워커노드에서</a:t>
            </a:r>
            <a:r>
              <a:rPr dirty="0"/>
              <a:t> </a:t>
            </a:r>
            <a:r>
              <a:rPr dirty="0" err="1"/>
              <a:t>먼저</a:t>
            </a:r>
            <a:r>
              <a:rPr dirty="0"/>
              <a:t> </a:t>
            </a:r>
            <a:r>
              <a:rPr dirty="0" err="1"/>
              <a:t>CCTV영상을</a:t>
            </a:r>
            <a:r>
              <a:rPr dirty="0"/>
              <a:t> </a:t>
            </a:r>
            <a:r>
              <a:rPr dirty="0" err="1"/>
              <a:t>받아</a:t>
            </a:r>
            <a:r>
              <a:rPr dirty="0"/>
              <a:t> </a:t>
            </a:r>
            <a:r>
              <a:rPr dirty="0" err="1"/>
              <a:t>움직임이</a:t>
            </a:r>
            <a:r>
              <a:rPr dirty="0"/>
              <a:t> </a:t>
            </a:r>
            <a:r>
              <a:rPr dirty="0" err="1"/>
              <a:t>감지될</a:t>
            </a:r>
            <a:r>
              <a:rPr dirty="0"/>
              <a:t> </a:t>
            </a:r>
            <a:r>
              <a:rPr dirty="0" err="1"/>
              <a:t>때에만</a:t>
            </a:r>
            <a:r>
              <a:rPr dirty="0"/>
              <a:t> </a:t>
            </a:r>
            <a:r>
              <a:rPr dirty="0" err="1"/>
              <a:t>hpc로</a:t>
            </a:r>
            <a:r>
              <a:rPr dirty="0"/>
              <a:t> </a:t>
            </a:r>
            <a:r>
              <a:rPr dirty="0" err="1"/>
              <a:t>포드가</a:t>
            </a:r>
            <a:r>
              <a:rPr dirty="0"/>
              <a:t> </a:t>
            </a:r>
            <a:r>
              <a:rPr dirty="0" err="1"/>
              <a:t>배포되도록</a:t>
            </a:r>
            <a:r>
              <a:rPr dirty="0"/>
              <a:t> </a:t>
            </a:r>
            <a:r>
              <a:rPr dirty="0" err="1"/>
              <a:t>인프라</a:t>
            </a:r>
            <a:r>
              <a:rPr dirty="0"/>
              <a:t> </a:t>
            </a:r>
            <a:r>
              <a:rPr dirty="0" err="1"/>
              <a:t>환경을</a:t>
            </a:r>
            <a:r>
              <a:rPr dirty="0"/>
              <a:t> </a:t>
            </a:r>
            <a:r>
              <a:rPr dirty="0" err="1"/>
              <a:t>구성</a:t>
            </a:r>
            <a:r>
              <a:rPr lang="ko-KR" altLang="en-US" dirty="0"/>
              <a:t>하는 </a:t>
            </a:r>
            <a:r>
              <a:rPr lang="ko-KR" altLang="en-US" dirty="0" err="1"/>
              <a:t>것이였</a:t>
            </a:r>
            <a:r>
              <a:rPr dirty="0" err="1"/>
              <a:t>습니다</a:t>
            </a:r>
            <a:r>
              <a:rPr dirty="0"/>
              <a:t>.</a:t>
            </a:r>
          </a:p>
          <a:p>
            <a:endParaRPr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/>
              <a:t>그래서</a:t>
            </a:r>
            <a:r>
              <a:rPr dirty="0"/>
              <a:t> </a:t>
            </a:r>
            <a:r>
              <a:rPr dirty="0" err="1"/>
              <a:t>움직임을</a:t>
            </a:r>
            <a:r>
              <a:rPr dirty="0"/>
              <a:t> </a:t>
            </a:r>
            <a:r>
              <a:rPr dirty="0" err="1"/>
              <a:t>감지하는</a:t>
            </a:r>
            <a:r>
              <a:rPr dirty="0"/>
              <a:t> </a:t>
            </a:r>
            <a:r>
              <a:rPr dirty="0" err="1"/>
              <a:t>간단한</a:t>
            </a:r>
            <a:r>
              <a:rPr dirty="0"/>
              <a:t> </a:t>
            </a:r>
            <a:r>
              <a:rPr dirty="0" err="1"/>
              <a:t>opencv모델과</a:t>
            </a:r>
            <a:r>
              <a:rPr dirty="0"/>
              <a:t> </a:t>
            </a:r>
            <a:r>
              <a:rPr dirty="0" err="1"/>
              <a:t>세부상황을</a:t>
            </a:r>
            <a:r>
              <a:rPr dirty="0"/>
              <a:t> </a:t>
            </a:r>
            <a:r>
              <a:rPr dirty="0" err="1"/>
              <a:t>감지하는</a:t>
            </a:r>
            <a:r>
              <a:rPr dirty="0"/>
              <a:t> </a:t>
            </a: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각각</a:t>
            </a:r>
            <a:r>
              <a:rPr dirty="0"/>
              <a:t> </a:t>
            </a:r>
            <a:r>
              <a:rPr dirty="0" err="1"/>
              <a:t>docker를</a:t>
            </a:r>
            <a:r>
              <a:rPr dirty="0"/>
              <a:t> </a:t>
            </a:r>
            <a:r>
              <a:rPr dirty="0" err="1"/>
              <a:t>이용하여</a:t>
            </a:r>
            <a:r>
              <a:rPr dirty="0"/>
              <a:t> </a:t>
            </a:r>
            <a:r>
              <a:rPr dirty="0" err="1"/>
              <a:t>image로</a:t>
            </a:r>
            <a:r>
              <a:rPr dirty="0"/>
              <a:t> </a:t>
            </a:r>
            <a:r>
              <a:rPr dirty="0" err="1"/>
              <a:t>만들었고</a:t>
            </a:r>
            <a:r>
              <a:rPr dirty="0"/>
              <a:t>,</a:t>
            </a:r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KEDA를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이벤트가</a:t>
            </a:r>
            <a:r>
              <a:rPr dirty="0"/>
              <a:t> </a:t>
            </a:r>
            <a:r>
              <a:rPr dirty="0" err="1"/>
              <a:t>발생했을</a:t>
            </a:r>
            <a:r>
              <a:rPr dirty="0"/>
              <a:t> 때, </a:t>
            </a:r>
            <a:r>
              <a:rPr dirty="0" err="1"/>
              <a:t>hpc로</a:t>
            </a:r>
            <a:r>
              <a:rPr dirty="0"/>
              <a:t> </a:t>
            </a: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모델이</a:t>
            </a:r>
            <a:r>
              <a:rPr dirty="0"/>
              <a:t> </a:t>
            </a:r>
            <a:r>
              <a:rPr dirty="0" err="1"/>
              <a:t>배포되도록</a:t>
            </a:r>
            <a:r>
              <a:rPr dirty="0"/>
              <a:t> </a:t>
            </a:r>
            <a:r>
              <a:rPr dirty="0" err="1"/>
              <a:t>구현하였습니다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r>
              <a:rPr dirty="0" err="1"/>
              <a:t>또한</a:t>
            </a:r>
            <a:r>
              <a:rPr dirty="0"/>
              <a:t>, </a:t>
            </a:r>
            <a:r>
              <a:rPr dirty="0" err="1"/>
              <a:t>이렇게</a:t>
            </a:r>
            <a:r>
              <a:rPr dirty="0"/>
              <a:t> </a:t>
            </a:r>
            <a:r>
              <a:rPr dirty="0" err="1"/>
              <a:t>인프라를</a:t>
            </a:r>
            <a:r>
              <a:rPr dirty="0"/>
              <a:t> </a:t>
            </a:r>
            <a:r>
              <a:rPr dirty="0" err="1"/>
              <a:t>구성</a:t>
            </a:r>
            <a:r>
              <a:rPr lang="ko-KR" altLang="en-US" dirty="0"/>
              <a:t>함으로</a:t>
            </a:r>
            <a:r>
              <a:rPr dirty="0"/>
              <a:t>써 </a:t>
            </a:r>
            <a:r>
              <a:rPr dirty="0" err="1"/>
              <a:t>얻을</a:t>
            </a:r>
            <a:r>
              <a:rPr dirty="0"/>
              <a:t>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비용적</a:t>
            </a:r>
            <a:r>
              <a:rPr dirty="0"/>
              <a:t> </a:t>
            </a:r>
            <a:r>
              <a:rPr dirty="0" err="1"/>
              <a:t>이득에</a:t>
            </a:r>
            <a:r>
              <a:rPr dirty="0"/>
              <a:t> </a:t>
            </a:r>
            <a:r>
              <a:rPr dirty="0" err="1"/>
              <a:t>대해</a:t>
            </a:r>
            <a:r>
              <a:rPr dirty="0"/>
              <a:t> </a:t>
            </a:r>
            <a:r>
              <a:rPr dirty="0" err="1"/>
              <a:t>조사했습니다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HPC에</a:t>
            </a:r>
            <a:r>
              <a:rPr dirty="0"/>
              <a:t> </a:t>
            </a:r>
            <a:r>
              <a:rPr dirty="0" err="1"/>
              <a:t>포드로써</a:t>
            </a:r>
            <a:r>
              <a:rPr dirty="0"/>
              <a:t> </a:t>
            </a:r>
            <a:r>
              <a:rPr dirty="0" err="1"/>
              <a:t>배포하기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</a:t>
            </a:r>
            <a:r>
              <a:rPr dirty="0" err="1"/>
              <a:t>기존</a:t>
            </a:r>
            <a:r>
              <a:rPr dirty="0"/>
              <a:t> </a:t>
            </a:r>
            <a:r>
              <a:rPr dirty="0" err="1"/>
              <a:t>클러스터에</a:t>
            </a:r>
            <a:r>
              <a:rPr dirty="0"/>
              <a:t> </a:t>
            </a:r>
            <a:r>
              <a:rPr dirty="0" err="1"/>
              <a:t>HPC를</a:t>
            </a:r>
            <a:r>
              <a:rPr dirty="0"/>
              <a:t> </a:t>
            </a:r>
            <a:r>
              <a:rPr lang="ko-KR" altLang="en-US" dirty="0"/>
              <a:t>하나의 </a:t>
            </a:r>
            <a:r>
              <a:rPr dirty="0" err="1"/>
              <a:t>워커</a:t>
            </a:r>
            <a:r>
              <a:rPr lang="en-US" dirty="0"/>
              <a:t> </a:t>
            </a:r>
            <a:r>
              <a:rPr dirty="0" err="1"/>
              <a:t>노드로</a:t>
            </a:r>
            <a:r>
              <a:rPr dirty="0"/>
              <a:t> </a:t>
            </a:r>
            <a:r>
              <a:rPr lang="ko-KR" altLang="en-US" dirty="0"/>
              <a:t>포함시켰는데요</a:t>
            </a:r>
            <a:r>
              <a:rPr lang="en-US" altLang="ko-KR" dirty="0"/>
              <a:t>.</a:t>
            </a:r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br>
              <a:rPr dirty="0"/>
            </a:br>
            <a:r>
              <a:rPr lang="ko-KR" altLang="en-US" dirty="0"/>
              <a:t>그 결과로</a:t>
            </a:r>
            <a:r>
              <a:rPr dirty="0"/>
              <a:t> calico-</a:t>
            </a:r>
            <a:r>
              <a:rPr dirty="0" err="1"/>
              <a:t>node가</a:t>
            </a:r>
            <a:r>
              <a:rPr dirty="0"/>
              <a:t> </a:t>
            </a:r>
            <a:r>
              <a:rPr dirty="0" err="1"/>
              <a:t>정상적으로</a:t>
            </a:r>
            <a:r>
              <a:rPr dirty="0"/>
              <a:t> </a:t>
            </a:r>
            <a:r>
              <a:rPr dirty="0" err="1"/>
              <a:t>활성화</a:t>
            </a:r>
            <a:r>
              <a:rPr dirty="0"/>
              <a:t> </a:t>
            </a:r>
            <a:r>
              <a:rPr dirty="0" err="1"/>
              <a:t>되지</a:t>
            </a:r>
            <a:r>
              <a:rPr dirty="0"/>
              <a:t> </a:t>
            </a:r>
            <a:r>
              <a:rPr dirty="0" err="1"/>
              <a:t>않는</a:t>
            </a:r>
            <a:r>
              <a:rPr dirty="0"/>
              <a:t> </a:t>
            </a:r>
            <a:r>
              <a:rPr dirty="0" err="1"/>
              <a:t>문제</a:t>
            </a:r>
            <a:r>
              <a:rPr lang="ko-KR" altLang="en-US" dirty="0"/>
              <a:t>가 발생했고</a:t>
            </a:r>
            <a:r>
              <a:rPr lang="en-US" altLang="ko-KR" dirty="0"/>
              <a:t>,</a:t>
            </a:r>
            <a:r>
              <a:rPr dirty="0"/>
              <a:t> 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교수님께서</a:t>
            </a:r>
            <a:r>
              <a:rPr dirty="0"/>
              <a:t> </a:t>
            </a:r>
            <a:r>
              <a:rPr dirty="0" err="1"/>
              <a:t>외부</a:t>
            </a:r>
            <a:r>
              <a:rPr dirty="0"/>
              <a:t> </a:t>
            </a:r>
            <a:r>
              <a:rPr dirty="0" err="1"/>
              <a:t>서비스처럼</a:t>
            </a:r>
            <a:r>
              <a:rPr dirty="0"/>
              <a:t> </a:t>
            </a:r>
            <a:r>
              <a:rPr lang="ko-KR" altLang="en-US" dirty="0"/>
              <a:t>구현해 보는 방안을</a:t>
            </a:r>
            <a:r>
              <a:rPr dirty="0"/>
              <a:t> </a:t>
            </a:r>
            <a:r>
              <a:rPr lang="ko-KR" altLang="en-US" dirty="0"/>
              <a:t>조언해 주셨습니다</a:t>
            </a:r>
            <a:r>
              <a:rPr lang="en-US" altLang="ko-KR" dirty="0"/>
              <a:t>.</a:t>
            </a:r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br>
              <a:rPr dirty="0"/>
            </a:br>
            <a:r>
              <a:rPr lang="ko-KR" altLang="en-US" dirty="0"/>
              <a:t>그러나 기존의 방식으로도 </a:t>
            </a:r>
            <a:r>
              <a:rPr dirty="0" err="1"/>
              <a:t>HPC로</a:t>
            </a:r>
            <a:r>
              <a:rPr dirty="0"/>
              <a:t> </a:t>
            </a:r>
            <a:r>
              <a:rPr dirty="0" err="1"/>
              <a:t>pod를</a:t>
            </a:r>
            <a:r>
              <a:rPr dirty="0"/>
              <a:t> </a:t>
            </a:r>
            <a:r>
              <a:rPr dirty="0" err="1"/>
              <a:t>배포하고</a:t>
            </a:r>
            <a:r>
              <a:rPr dirty="0"/>
              <a:t> </a:t>
            </a: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동작시키는데</a:t>
            </a:r>
            <a:r>
              <a:rPr dirty="0"/>
              <a:t> </a:t>
            </a:r>
            <a:r>
              <a:rPr dirty="0" err="1"/>
              <a:t>문제가</a:t>
            </a:r>
            <a:r>
              <a:rPr dirty="0"/>
              <a:t> </a:t>
            </a:r>
            <a:r>
              <a:rPr dirty="0" err="1"/>
              <a:t>없어</a:t>
            </a:r>
            <a:r>
              <a:rPr dirty="0"/>
              <a:t> 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 err="1"/>
              <a:t>팀원들과의</a:t>
            </a:r>
            <a:r>
              <a:rPr lang="ko-KR" altLang="en-US" dirty="0"/>
              <a:t> 상의 끝에 </a:t>
            </a:r>
            <a:r>
              <a:rPr dirty="0" err="1"/>
              <a:t>기존</a:t>
            </a:r>
            <a:r>
              <a:rPr dirty="0"/>
              <a:t> </a:t>
            </a:r>
            <a:r>
              <a:rPr dirty="0" err="1"/>
              <a:t>구성을</a:t>
            </a:r>
            <a:r>
              <a:rPr dirty="0"/>
              <a:t> </a:t>
            </a:r>
            <a:r>
              <a:rPr dirty="0" err="1"/>
              <a:t>유지하</a:t>
            </a:r>
            <a:r>
              <a:rPr lang="ko-KR" altLang="en-US" dirty="0"/>
              <a:t>도록 결정했습니다</a:t>
            </a:r>
            <a:r>
              <a:rPr lang="en-US" altLang="ko-KR" dirty="0"/>
              <a:t>.</a:t>
            </a:r>
            <a:br>
              <a:rPr dirty="0"/>
            </a:b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다음으로 지난 멘토링 발표에 대한 피드백 내용을 말씀드리겠습니다.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지난</a:t>
            </a:r>
            <a:r>
              <a:rPr dirty="0"/>
              <a:t> </a:t>
            </a:r>
            <a:r>
              <a:rPr dirty="0" err="1"/>
              <a:t>멘토링</a:t>
            </a:r>
            <a:r>
              <a:rPr lang="ko-KR" altLang="en-US" dirty="0"/>
              <a:t> 당시</a:t>
            </a:r>
            <a:r>
              <a:rPr dirty="0"/>
              <a:t> </a:t>
            </a:r>
            <a:r>
              <a:rPr dirty="0" err="1"/>
              <a:t>멘토위원님</a:t>
            </a:r>
            <a:r>
              <a:rPr lang="ko-KR" altLang="en-US" dirty="0"/>
              <a:t>들</a:t>
            </a:r>
            <a:r>
              <a:rPr dirty="0"/>
              <a:t>의 </a:t>
            </a:r>
            <a:r>
              <a:rPr dirty="0" err="1"/>
              <a:t>피드백</a:t>
            </a:r>
            <a:r>
              <a:rPr lang="ko-KR" altLang="en-US" dirty="0"/>
              <a:t>은 다음과 같았습니다</a:t>
            </a:r>
            <a:r>
              <a:rPr lang="en-US" altLang="ko-KR" dirty="0"/>
              <a:t>.</a:t>
            </a:r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모델이</a:t>
            </a:r>
            <a:r>
              <a:rPr dirty="0"/>
              <a:t> </a:t>
            </a:r>
            <a:r>
              <a:rPr dirty="0" err="1"/>
              <a:t>인식하는</a:t>
            </a:r>
            <a:r>
              <a:rPr dirty="0"/>
              <a:t> </a:t>
            </a:r>
            <a:r>
              <a:rPr dirty="0" err="1"/>
              <a:t>세부상황</a:t>
            </a:r>
            <a:r>
              <a:rPr dirty="0"/>
              <a:t> </a:t>
            </a:r>
            <a:r>
              <a:rPr dirty="0" err="1"/>
              <a:t>감지가</a:t>
            </a:r>
            <a:r>
              <a:rPr dirty="0"/>
              <a:t> </a:t>
            </a:r>
            <a:r>
              <a:rPr dirty="0" err="1"/>
              <a:t>어느정도</a:t>
            </a:r>
            <a:r>
              <a:rPr dirty="0"/>
              <a:t> </a:t>
            </a:r>
            <a:r>
              <a:rPr dirty="0" err="1"/>
              <a:t>범위</a:t>
            </a:r>
            <a:r>
              <a:rPr dirty="0"/>
              <a:t> </a:t>
            </a:r>
            <a:r>
              <a:rPr dirty="0" err="1"/>
              <a:t>내에서</a:t>
            </a:r>
            <a:r>
              <a:rPr dirty="0"/>
              <a:t> </a:t>
            </a:r>
            <a:r>
              <a:rPr dirty="0" err="1"/>
              <a:t>이루어지는지</a:t>
            </a:r>
            <a:r>
              <a:rPr dirty="0"/>
              <a:t> </a:t>
            </a:r>
            <a:r>
              <a:rPr dirty="0" err="1"/>
              <a:t>대략적인</a:t>
            </a:r>
            <a:r>
              <a:rPr dirty="0"/>
              <a:t> </a:t>
            </a:r>
            <a:r>
              <a:rPr dirty="0" err="1"/>
              <a:t>명시가</a:t>
            </a:r>
            <a:r>
              <a:rPr dirty="0"/>
              <a:t> </a:t>
            </a:r>
            <a:r>
              <a:rPr dirty="0" err="1"/>
              <a:t>있으면</a:t>
            </a:r>
            <a:r>
              <a:rPr dirty="0"/>
              <a:t> </a:t>
            </a:r>
            <a:r>
              <a:rPr dirty="0" err="1"/>
              <a:t>좋겠다고</a:t>
            </a:r>
            <a:r>
              <a:rPr dirty="0"/>
              <a:t> </a:t>
            </a:r>
            <a:r>
              <a:rPr dirty="0" err="1"/>
              <a:t>하셨고</a:t>
            </a:r>
            <a:r>
              <a:rPr dirty="0"/>
              <a:t>,</a:t>
            </a:r>
            <a:br>
              <a:rPr dirty="0"/>
            </a:br>
            <a:r>
              <a:rPr dirty="0" err="1"/>
              <a:t>FaaS인프라로</a:t>
            </a:r>
            <a:r>
              <a:rPr dirty="0"/>
              <a:t> </a:t>
            </a:r>
            <a:r>
              <a:rPr lang="ko-KR" altLang="en-US" dirty="0"/>
              <a:t>서비스를 </a:t>
            </a:r>
            <a:r>
              <a:rPr dirty="0" err="1"/>
              <a:t>구현할</a:t>
            </a:r>
            <a:r>
              <a:rPr dirty="0"/>
              <a:t> 때 </a:t>
            </a:r>
            <a:r>
              <a:rPr dirty="0" err="1"/>
              <a:t>어느정도</a:t>
            </a:r>
            <a:r>
              <a:rPr lang="ko-KR" altLang="en-US" dirty="0"/>
              <a:t>의</a:t>
            </a:r>
            <a:r>
              <a:rPr dirty="0"/>
              <a:t> </a:t>
            </a:r>
            <a:r>
              <a:rPr dirty="0" err="1"/>
              <a:t>비용이</a:t>
            </a:r>
            <a:r>
              <a:rPr dirty="0"/>
              <a:t> </a:t>
            </a:r>
            <a:r>
              <a:rPr dirty="0" err="1"/>
              <a:t>절약되는지</a:t>
            </a:r>
            <a:r>
              <a:rPr dirty="0"/>
              <a:t> 잘 </a:t>
            </a:r>
            <a:r>
              <a:rPr dirty="0" err="1"/>
              <a:t>나타나야</a:t>
            </a:r>
            <a:r>
              <a:rPr dirty="0"/>
              <a:t> </a:t>
            </a:r>
            <a:r>
              <a:rPr dirty="0" err="1"/>
              <a:t>한다고</a:t>
            </a:r>
            <a:r>
              <a:rPr dirty="0"/>
              <a:t> </a:t>
            </a:r>
            <a:r>
              <a:rPr dirty="0" err="1"/>
              <a:t>하셨습니다</a:t>
            </a:r>
            <a:r>
              <a:rPr dirty="0"/>
              <a:t>.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 err="1"/>
              <a:t>또한</a:t>
            </a:r>
            <a:r>
              <a:rPr dirty="0"/>
              <a:t> </a:t>
            </a:r>
            <a:r>
              <a:rPr dirty="0" err="1"/>
              <a:t>현재의</a:t>
            </a:r>
            <a:r>
              <a:rPr dirty="0"/>
              <a:t> </a:t>
            </a:r>
            <a:r>
              <a:rPr dirty="0" err="1"/>
              <a:t>인프라</a:t>
            </a:r>
            <a:r>
              <a:rPr dirty="0"/>
              <a:t> </a:t>
            </a:r>
            <a:r>
              <a:rPr dirty="0" err="1"/>
              <a:t>구조가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서비스로</a:t>
            </a:r>
            <a:r>
              <a:rPr dirty="0"/>
              <a:t> </a:t>
            </a:r>
            <a:r>
              <a:rPr dirty="0" err="1"/>
              <a:t>상용화</a:t>
            </a:r>
            <a:r>
              <a:rPr dirty="0"/>
              <a:t> </a:t>
            </a:r>
            <a:r>
              <a:rPr dirty="0" err="1"/>
              <a:t>된다면</a:t>
            </a:r>
            <a:r>
              <a:rPr dirty="0"/>
              <a:t> </a:t>
            </a:r>
            <a:r>
              <a:rPr dirty="0" err="1"/>
              <a:t>전체</a:t>
            </a:r>
            <a:r>
              <a:rPr dirty="0"/>
              <a:t> </a:t>
            </a:r>
            <a:r>
              <a:rPr dirty="0" err="1"/>
              <a:t>아키텍</a:t>
            </a:r>
            <a:r>
              <a:rPr lang="ko-KR" altLang="en-US" dirty="0"/>
              <a:t>처</a:t>
            </a:r>
            <a:r>
              <a:rPr dirty="0"/>
              <a:t>는 </a:t>
            </a:r>
            <a:r>
              <a:rPr dirty="0" err="1"/>
              <a:t>어떻게</a:t>
            </a:r>
            <a:r>
              <a:rPr dirty="0"/>
              <a:t> </a:t>
            </a:r>
            <a:r>
              <a:rPr dirty="0" err="1"/>
              <a:t>구성될지</a:t>
            </a:r>
            <a:r>
              <a:rPr lang="ko-KR" altLang="en-US" dirty="0"/>
              <a:t>에 대한 </a:t>
            </a:r>
            <a:r>
              <a:rPr dirty="0" err="1"/>
              <a:t>표현이</a:t>
            </a:r>
            <a:r>
              <a:rPr dirty="0"/>
              <a:t> </a:t>
            </a:r>
            <a:r>
              <a:rPr dirty="0" err="1"/>
              <a:t>필요하다고</a:t>
            </a:r>
            <a:r>
              <a:rPr dirty="0"/>
              <a:t> </a:t>
            </a:r>
            <a:r>
              <a:rPr dirty="0" err="1"/>
              <a:t>하셨습니다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dirty="0"/>
              <a:t>이에 대해 먼저</a:t>
            </a:r>
            <a:r>
              <a:rPr lang="en-US" altLang="ko-KR" dirty="0"/>
              <a:t> </a:t>
            </a: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모델이</a:t>
            </a:r>
            <a:r>
              <a:rPr dirty="0"/>
              <a:t> </a:t>
            </a:r>
            <a:r>
              <a:rPr dirty="0" err="1"/>
              <a:t>어느정도</a:t>
            </a:r>
            <a:r>
              <a:rPr dirty="0"/>
              <a:t> </a:t>
            </a:r>
            <a:r>
              <a:rPr dirty="0" err="1"/>
              <a:t>범위</a:t>
            </a:r>
            <a:r>
              <a:rPr lang="en-US" dirty="0"/>
              <a:t> </a:t>
            </a:r>
            <a:r>
              <a:rPr lang="ko-KR" altLang="en-US" dirty="0"/>
              <a:t>내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/>
              <a:t>상황을</a:t>
            </a:r>
            <a:r>
              <a:rPr dirty="0"/>
              <a:t> </a:t>
            </a:r>
            <a:r>
              <a:rPr dirty="0" err="1"/>
              <a:t>인식하는지에</a:t>
            </a:r>
            <a:r>
              <a:rPr dirty="0"/>
              <a:t> </a:t>
            </a:r>
            <a:r>
              <a:rPr lang="ko-KR" altLang="en-US" dirty="0"/>
              <a:t>대해 보여드리겠습니다</a:t>
            </a:r>
            <a:r>
              <a:rPr lang="en-US" altLang="ko-KR" dirty="0"/>
              <a:t>.</a:t>
            </a:r>
            <a:br>
              <a:rPr dirty="0"/>
            </a:b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(ENTER) </a:t>
            </a:r>
            <a:r>
              <a:rPr dirty="0" err="1"/>
              <a:t>화재의</a:t>
            </a:r>
            <a:r>
              <a:rPr dirty="0"/>
              <a:t> </a:t>
            </a:r>
            <a:r>
              <a:rPr dirty="0" err="1"/>
              <a:t>경우</a:t>
            </a:r>
            <a:r>
              <a:rPr dirty="0"/>
              <a:t> </a:t>
            </a:r>
            <a:r>
              <a:rPr dirty="0" err="1"/>
              <a:t>보시다시피</a:t>
            </a:r>
            <a:r>
              <a:rPr dirty="0"/>
              <a:t> 잘 </a:t>
            </a:r>
            <a:r>
              <a:rPr dirty="0" err="1"/>
              <a:t>인식</a:t>
            </a:r>
            <a:r>
              <a:rPr lang="ko-KR" altLang="en-US" dirty="0"/>
              <a:t>되는 것을 </a:t>
            </a:r>
            <a:r>
              <a:rPr dirty="0" err="1"/>
              <a:t>확인할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</a:t>
            </a:r>
            <a:r>
              <a:rPr lang="en-US" dirty="0"/>
              <a:t> </a:t>
            </a:r>
            <a:r>
              <a:rPr dirty="0"/>
              <a:t>(</a:t>
            </a:r>
            <a:r>
              <a:rPr dirty="0" err="1"/>
              <a:t>영상을</a:t>
            </a:r>
            <a:r>
              <a:rPr dirty="0"/>
              <a:t> </a:t>
            </a:r>
            <a:r>
              <a:rPr dirty="0" err="1"/>
              <a:t>보여줌</a:t>
            </a:r>
            <a:r>
              <a:rPr dirty="0"/>
              <a:t>)</a:t>
            </a:r>
            <a:br>
              <a:rPr dirty="0"/>
            </a:br>
            <a:br>
              <a:rPr dirty="0"/>
            </a:br>
            <a:r>
              <a:rPr lang="en-US" dirty="0"/>
              <a:t>(ENTER) </a:t>
            </a:r>
            <a:r>
              <a:rPr dirty="0" err="1"/>
              <a:t>교통사고의</a:t>
            </a:r>
            <a:r>
              <a:rPr dirty="0"/>
              <a:t> </a:t>
            </a:r>
            <a:r>
              <a:rPr dirty="0" err="1"/>
              <a:t>경우</a:t>
            </a:r>
            <a:r>
              <a:rPr dirty="0"/>
              <a:t>, </a:t>
            </a:r>
            <a:r>
              <a:rPr dirty="0" err="1"/>
              <a:t>심각한</a:t>
            </a:r>
            <a:r>
              <a:rPr dirty="0"/>
              <a:t> </a:t>
            </a:r>
            <a:r>
              <a:rPr dirty="0" err="1"/>
              <a:t>추돌사고</a:t>
            </a:r>
            <a:r>
              <a:rPr lang="ko-KR" altLang="en-US" dirty="0"/>
              <a:t>는 잘</a:t>
            </a:r>
            <a:r>
              <a:rPr dirty="0"/>
              <a:t> </a:t>
            </a:r>
            <a:r>
              <a:rPr dirty="0" err="1"/>
              <a:t>인식하는</a:t>
            </a:r>
            <a:r>
              <a:rPr dirty="0"/>
              <a:t> 것</a:t>
            </a:r>
            <a:r>
              <a:rPr lang="ko-KR" altLang="en-US" dirty="0"/>
              <a:t>을 볼 수 있는데요</a:t>
            </a:r>
            <a:r>
              <a:rPr lang="en-US" altLang="ko-KR" dirty="0"/>
              <a:t>.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dirty="0"/>
              <a:t>(</a:t>
            </a:r>
            <a:r>
              <a:rPr dirty="0" err="1"/>
              <a:t>영상을</a:t>
            </a:r>
            <a:r>
              <a:rPr dirty="0"/>
              <a:t> </a:t>
            </a:r>
            <a:r>
              <a:rPr dirty="0" err="1"/>
              <a:t>보여주며</a:t>
            </a:r>
            <a:r>
              <a:rPr dirty="0"/>
              <a:t>)</a:t>
            </a:r>
            <a:r>
              <a:rPr lang="en-US" dirty="0"/>
              <a:t> </a:t>
            </a:r>
            <a:r>
              <a:rPr dirty="0" err="1"/>
              <a:t>저희가</a:t>
            </a:r>
            <a:r>
              <a:rPr dirty="0"/>
              <a:t> </a:t>
            </a:r>
            <a:r>
              <a:rPr dirty="0" err="1"/>
              <a:t>학습시킨</a:t>
            </a:r>
            <a:r>
              <a:rPr dirty="0"/>
              <a:t> </a:t>
            </a:r>
            <a:r>
              <a:rPr dirty="0" err="1"/>
              <a:t>사진이</a:t>
            </a:r>
            <a:r>
              <a:rPr dirty="0"/>
              <a:t> </a:t>
            </a:r>
            <a:r>
              <a:rPr dirty="0" err="1"/>
              <a:t>주로</a:t>
            </a:r>
            <a:r>
              <a:rPr dirty="0"/>
              <a:t> </a:t>
            </a:r>
            <a:r>
              <a:rPr dirty="0" err="1"/>
              <a:t>심각하게</a:t>
            </a:r>
            <a:r>
              <a:rPr dirty="0"/>
              <a:t> </a:t>
            </a:r>
            <a:r>
              <a:rPr dirty="0" err="1"/>
              <a:t>파손</a:t>
            </a:r>
            <a:r>
              <a:rPr lang="ko-KR" altLang="en-US" dirty="0"/>
              <a:t>됐</a:t>
            </a:r>
            <a:r>
              <a:rPr dirty="0" err="1"/>
              <a:t>거나</a:t>
            </a:r>
            <a:r>
              <a:rPr dirty="0"/>
              <a:t> </a:t>
            </a:r>
            <a:r>
              <a:rPr dirty="0" err="1"/>
              <a:t>전복된</a:t>
            </a:r>
            <a:r>
              <a:rPr dirty="0"/>
              <a:t> </a:t>
            </a:r>
            <a:r>
              <a:rPr dirty="0" err="1"/>
              <a:t>상태의</a:t>
            </a:r>
            <a:r>
              <a:rPr dirty="0"/>
              <a:t> </a:t>
            </a:r>
            <a:r>
              <a:rPr dirty="0" err="1"/>
              <a:t>차량이라서</a:t>
            </a:r>
            <a:r>
              <a:rPr dirty="0"/>
              <a:t> </a:t>
            </a:r>
            <a:r>
              <a:rPr dirty="0" err="1"/>
              <a:t>그런</a:t>
            </a:r>
            <a:r>
              <a:rPr dirty="0"/>
              <a:t> 것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보여집니</a:t>
            </a:r>
            <a:r>
              <a:rPr dirty="0"/>
              <a:t>다.</a:t>
            </a:r>
            <a:endParaRPr lang="en-US"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158750" indent="0"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(ENTER 3</a:t>
            </a:r>
            <a:r>
              <a:rPr lang="ko-KR" altLang="en-US" dirty="0"/>
              <a:t>번</a:t>
            </a:r>
            <a:r>
              <a:rPr lang="en-US" dirty="0"/>
              <a:t>) </a:t>
            </a:r>
            <a:r>
              <a:rPr dirty="0"/>
              <a:t>반</a:t>
            </a:r>
            <a:r>
              <a:rPr lang="ko-KR" altLang="en-US" dirty="0"/>
              <a:t>면</a:t>
            </a:r>
            <a:r>
              <a:rPr lang="en-US" altLang="ko-KR" dirty="0"/>
              <a:t>,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사고상황이</a:t>
            </a:r>
            <a:r>
              <a:rPr dirty="0"/>
              <a:t> </a:t>
            </a:r>
            <a:r>
              <a:rPr dirty="0" err="1"/>
              <a:t>아님에도</a:t>
            </a:r>
            <a:r>
              <a:rPr dirty="0"/>
              <a:t> </a:t>
            </a:r>
            <a:r>
              <a:rPr dirty="0" err="1"/>
              <a:t>사고로</a:t>
            </a:r>
            <a:r>
              <a:rPr dirty="0"/>
              <a:t> </a:t>
            </a:r>
            <a:r>
              <a:rPr dirty="0" err="1"/>
              <a:t>인식되는</a:t>
            </a:r>
            <a:r>
              <a:rPr dirty="0"/>
              <a:t> </a:t>
            </a:r>
            <a:r>
              <a:rPr dirty="0" err="1"/>
              <a:t>오류</a:t>
            </a:r>
            <a:r>
              <a:rPr lang="ko-KR" altLang="en-US" dirty="0"/>
              <a:t>도 포착되었습니다</a:t>
            </a:r>
            <a:r>
              <a:rPr lang="en-US" altLang="ko-KR" dirty="0"/>
              <a:t>.</a:t>
            </a:r>
            <a:br>
              <a:rPr dirty="0"/>
            </a:br>
            <a:r>
              <a:rPr lang="ko-KR" altLang="en-US" dirty="0"/>
              <a:t>이 문제는 </a:t>
            </a:r>
            <a:r>
              <a:rPr dirty="0" err="1"/>
              <a:t>충분한</a:t>
            </a:r>
            <a:r>
              <a:rPr dirty="0"/>
              <a:t> </a:t>
            </a:r>
            <a:r>
              <a:rPr dirty="0" err="1"/>
              <a:t>양의</a:t>
            </a:r>
            <a:r>
              <a:rPr dirty="0"/>
              <a:t> </a:t>
            </a:r>
            <a:r>
              <a:rPr dirty="0" err="1"/>
              <a:t>dataset으로</a:t>
            </a:r>
            <a:r>
              <a:rPr dirty="0"/>
              <a:t> </a:t>
            </a:r>
            <a:r>
              <a:rPr dirty="0" err="1"/>
              <a:t>학습시킨다면</a:t>
            </a:r>
            <a:r>
              <a:rPr lang="en-US" dirty="0"/>
              <a:t> </a:t>
            </a:r>
            <a:r>
              <a:rPr dirty="0" err="1"/>
              <a:t>개선</a:t>
            </a:r>
            <a:r>
              <a:rPr lang="ko-KR" altLang="en-US" dirty="0"/>
              <a:t>할 </a:t>
            </a:r>
            <a:r>
              <a:rPr dirty="0"/>
              <a:t>수 있</a:t>
            </a:r>
            <a:r>
              <a:rPr lang="ko-KR" altLang="en-US" dirty="0"/>
              <a:t>을 것으로 판단됩니다</a:t>
            </a:r>
            <a:r>
              <a:rPr dirty="0"/>
              <a:t>. </a:t>
            </a:r>
            <a:br>
              <a:rPr dirty="0"/>
            </a:br>
            <a:br>
              <a:rPr dirty="0"/>
            </a:b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 marL="158750" indent="0">
              <a:buNone/>
            </a:pPr>
            <a:r>
              <a:rPr lang="en-US" dirty="0"/>
              <a:t>(ENTER 2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dirty="0"/>
              <a:t>총, </a:t>
            </a:r>
            <a:r>
              <a:rPr dirty="0" err="1"/>
              <a:t>칼에</a:t>
            </a:r>
            <a:r>
              <a:rPr dirty="0"/>
              <a:t> </a:t>
            </a:r>
            <a:r>
              <a:rPr dirty="0" err="1"/>
              <a:t>대해서도</a:t>
            </a:r>
            <a:r>
              <a:rPr lang="en-US" dirty="0"/>
              <a:t> </a:t>
            </a:r>
            <a:r>
              <a:rPr lang="ko-KR" altLang="en-US" dirty="0"/>
              <a:t>보시는 것처럼</a:t>
            </a:r>
            <a:r>
              <a:rPr dirty="0"/>
              <a:t> </a:t>
            </a:r>
            <a:r>
              <a:rPr dirty="0" err="1"/>
              <a:t>화질이</a:t>
            </a:r>
            <a:r>
              <a:rPr dirty="0"/>
              <a:t> </a:t>
            </a:r>
            <a:r>
              <a:rPr dirty="0" err="1"/>
              <a:t>저하된</a:t>
            </a:r>
            <a:r>
              <a:rPr dirty="0"/>
              <a:t> </a:t>
            </a:r>
            <a:r>
              <a:rPr dirty="0" err="1"/>
              <a:t>영상에서도</a:t>
            </a:r>
            <a:r>
              <a:rPr dirty="0"/>
              <a:t> 잘 </a:t>
            </a:r>
            <a:r>
              <a:rPr dirty="0" err="1"/>
              <a:t>인식함을</a:t>
            </a:r>
            <a:r>
              <a:rPr dirty="0"/>
              <a:t> </a:t>
            </a:r>
            <a:r>
              <a:rPr dirty="0" err="1"/>
              <a:t>확인할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</a:t>
            </a:r>
            <a:endParaRPr lang="en-US" dirty="0"/>
          </a:p>
          <a:p>
            <a:pPr marL="158750" indent="0">
              <a:buNone/>
            </a:pPr>
            <a:r>
              <a:rPr dirty="0" err="1"/>
              <a:t>총의</a:t>
            </a:r>
            <a:r>
              <a:rPr dirty="0"/>
              <a:t> </a:t>
            </a:r>
            <a:r>
              <a:rPr dirty="0" err="1"/>
              <a:t>경우</a:t>
            </a:r>
            <a:r>
              <a:rPr lang="en-US" dirty="0"/>
              <a:t>,</a:t>
            </a:r>
            <a:r>
              <a:rPr dirty="0"/>
              <a:t> </a:t>
            </a:r>
            <a:r>
              <a:rPr dirty="0" err="1"/>
              <a:t>권총이나</a:t>
            </a:r>
            <a:r>
              <a:rPr dirty="0"/>
              <a:t> </a:t>
            </a:r>
            <a:r>
              <a:rPr dirty="0" err="1"/>
              <a:t>소총</a:t>
            </a:r>
            <a:r>
              <a:rPr dirty="0"/>
              <a:t> </a:t>
            </a:r>
            <a:r>
              <a:rPr dirty="0" err="1"/>
              <a:t>등의</a:t>
            </a:r>
            <a:r>
              <a:rPr dirty="0"/>
              <a:t> </a:t>
            </a:r>
            <a:r>
              <a:rPr dirty="0" err="1"/>
              <a:t>종류</a:t>
            </a:r>
            <a:r>
              <a:rPr dirty="0"/>
              <a:t> </a:t>
            </a:r>
            <a:r>
              <a:rPr dirty="0" err="1"/>
              <a:t>구분없이</a:t>
            </a:r>
            <a:r>
              <a:rPr dirty="0"/>
              <a:t> </a:t>
            </a:r>
            <a:r>
              <a:rPr lang="ko-KR" altLang="en-US" dirty="0"/>
              <a:t>총</a:t>
            </a:r>
            <a:r>
              <a:rPr dirty="0" err="1"/>
              <a:t>으로</a:t>
            </a:r>
            <a:r>
              <a:rPr dirty="0"/>
              <a:t> </a:t>
            </a:r>
            <a:r>
              <a:rPr dirty="0" err="1"/>
              <a:t>인식합니다</a:t>
            </a:r>
            <a:r>
              <a:rPr dirty="0"/>
              <a:t>.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(ENTER 4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2763599" y="786824"/>
            <a:ext cx="3616802" cy="17823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07749" y="2444400"/>
            <a:ext cx="21285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14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14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14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14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1857524" y="1331550"/>
            <a:ext cx="4457701" cy="6096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1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857524" y="2010074"/>
            <a:ext cx="2628901" cy="7047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bg>
      <p:bgPr>
        <a:solidFill>
          <a:schemeClr val="accent5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19999" y="149375"/>
            <a:ext cx="1337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400">
                <a:solidFill>
                  <a:schemeClr val="accent5">
                    <a:lumOff val="44000"/>
                  </a:schemeClr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718250" y="1412700"/>
            <a:ext cx="7720801" cy="3199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Pts val="1100"/>
              <a:buFontTx/>
              <a:buAutoNum type="arabicPeriod"/>
              <a:defRPr sz="1100"/>
            </a:lvl1pPr>
            <a:lvl2pPr marL="914400" indent="-317500">
              <a:buSzPts val="1100"/>
              <a:buFontTx/>
              <a:buChar char="●"/>
              <a:defRPr sz="1100"/>
            </a:lvl2pPr>
            <a:lvl3pPr marL="1303564" indent="-249464">
              <a:buSzPts val="1100"/>
              <a:buFontTx/>
              <a:buAutoNum type="romanLcPeriod"/>
              <a:defRPr sz="1100"/>
            </a:lvl3pPr>
            <a:lvl4pPr marL="1760764" indent="-249464">
              <a:buSzPts val="1100"/>
              <a:buFontTx/>
              <a:buAutoNum type="arabicPeriod"/>
              <a:defRPr sz="1100"/>
            </a:lvl4pPr>
            <a:lvl5pPr marL="2217964" indent="-249464">
              <a:buSzPts val="1100"/>
              <a:buFontTx/>
              <a:buAutoNum type="alphaLcPeriod"/>
              <a:defRPr sz="11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804750" y="679624"/>
            <a:ext cx="3834001" cy="20670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000">
                <a:solidFill>
                  <a:srgbClr val="EEEEEE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409700" y="2076450"/>
            <a:ext cx="2984101" cy="16479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719999" y="149375"/>
            <a:ext cx="1337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400">
                <a:solidFill>
                  <a:schemeClr val="accent5">
                    <a:lumOff val="44000"/>
                  </a:schemeClr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48" name="Google Shape;25;p6"/>
          <p:cNvSpPr/>
          <p:nvPr/>
        </p:nvSpPr>
        <p:spPr>
          <a:xfrm>
            <a:off x="-92200" y="321599"/>
            <a:ext cx="2149501" cy="630002"/>
          </a:xfrm>
          <a:prstGeom prst="rect">
            <a:avLst/>
          </a:prstGeom>
          <a:ln>
            <a:solidFill>
              <a:schemeClr val="accent5">
                <a:lumOff val="44000"/>
              </a:schemeClr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xfrm>
            <a:off x="713225" y="907900"/>
            <a:ext cx="3269701" cy="20670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>
                <a:solidFill>
                  <a:srgbClr val="000000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xx%"/>
          <p:cNvSpPr txBox="1">
            <a:spLocks noGrp="1"/>
          </p:cNvSpPr>
          <p:nvPr>
            <p:ph type="title" hasCustomPrompt="1"/>
          </p:nvPr>
        </p:nvSpPr>
        <p:spPr>
          <a:xfrm>
            <a:off x="2495550" y="382224"/>
            <a:ext cx="5524500" cy="19635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9500"/>
            </a:lvl1pPr>
          </a:lstStyle>
          <a:p>
            <a:r>
              <a:t>xx%</a:t>
            </a:r>
          </a:p>
        </p:txBody>
      </p:sp>
      <p:sp>
        <p:nvSpPr>
          <p:cNvPr id="6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686099" y="2428325"/>
            <a:ext cx="3143401" cy="1300800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">
    <p:bg>
      <p:bgPr>
        <a:solidFill>
          <a:schemeClr val="accent5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제목 텍스트"/>
          <p:cNvSpPr txBox="1">
            <a:spLocks noGrp="1"/>
          </p:cNvSpPr>
          <p:nvPr>
            <p:ph type="title"/>
          </p:nvPr>
        </p:nvSpPr>
        <p:spPr>
          <a:xfrm>
            <a:off x="2826145" y="727592"/>
            <a:ext cx="2251801" cy="5778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700" b="1">
                <a:solidFill>
                  <a:schemeClr val="accent1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8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826145" y="1142641"/>
            <a:ext cx="1906501" cy="572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 sz="1200"/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 sz="1200"/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 sz="1200"/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 sz="1200"/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 sz="1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2" name="Google Shape;25;p6"/>
          <p:cNvSpPr/>
          <p:nvPr/>
        </p:nvSpPr>
        <p:spPr>
          <a:xfrm>
            <a:off x="-92200" y="321599"/>
            <a:ext cx="2149501" cy="63000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Unica One"/>
          <a:ea typeface="Unica One"/>
          <a:cs typeface="Unica One"/>
          <a:sym typeface="Unica On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Unica One"/>
          <a:ea typeface="Unica One"/>
          <a:cs typeface="Unica One"/>
          <a:sym typeface="Unica On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Unica One"/>
          <a:ea typeface="Unica One"/>
          <a:cs typeface="Unica One"/>
          <a:sym typeface="Unica On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Unica One"/>
          <a:ea typeface="Unica One"/>
          <a:cs typeface="Unica One"/>
          <a:sym typeface="Unica On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Unica One"/>
          <a:ea typeface="Unica One"/>
          <a:cs typeface="Unica One"/>
          <a:sym typeface="Unica On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Unica One"/>
          <a:ea typeface="Unica One"/>
          <a:cs typeface="Unica One"/>
          <a:sym typeface="Unica On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Unica One"/>
          <a:ea typeface="Unica One"/>
          <a:cs typeface="Unica One"/>
          <a:sym typeface="Unica On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Unica One"/>
          <a:ea typeface="Unica One"/>
          <a:cs typeface="Unica One"/>
          <a:sym typeface="Unica On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/>
          </a:solidFill>
          <a:uFillTx/>
          <a:latin typeface="Unica One"/>
          <a:ea typeface="Unica One"/>
          <a:cs typeface="Unica One"/>
          <a:sym typeface="Unica One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chemeClr val="accent5">
              <a:lumOff val="44000"/>
            </a:schemeClr>
          </a:solidFill>
          <a:uFillTx/>
          <a:latin typeface="Lato Light"/>
          <a:ea typeface="Lato Light"/>
          <a:cs typeface="Lato Light"/>
          <a:sym typeface="Lato Light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chemeClr val="accent5">
              <a:lumOff val="44000"/>
            </a:schemeClr>
          </a:solidFill>
          <a:uFillTx/>
          <a:latin typeface="Lato Light"/>
          <a:ea typeface="Lato Light"/>
          <a:cs typeface="Lato Light"/>
          <a:sym typeface="Lato Light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chemeClr val="accent5">
              <a:lumOff val="44000"/>
            </a:schemeClr>
          </a:solidFill>
          <a:uFillTx/>
          <a:latin typeface="Lato Light"/>
          <a:ea typeface="Lato Light"/>
          <a:cs typeface="Lato Light"/>
          <a:sym typeface="Lato Light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chemeClr val="accent5">
              <a:lumOff val="44000"/>
            </a:schemeClr>
          </a:solidFill>
          <a:uFillTx/>
          <a:latin typeface="Lato Light"/>
          <a:ea typeface="Lato Light"/>
          <a:cs typeface="Lato Light"/>
          <a:sym typeface="Lato Light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chemeClr val="accent5">
              <a:lumOff val="44000"/>
            </a:schemeClr>
          </a:solidFill>
          <a:uFillTx/>
          <a:latin typeface="Lato Light"/>
          <a:ea typeface="Lato Light"/>
          <a:cs typeface="Lato Light"/>
          <a:sym typeface="Lato Light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chemeClr val="accent5">
              <a:lumOff val="44000"/>
            </a:schemeClr>
          </a:solidFill>
          <a:uFillTx/>
          <a:latin typeface="Lato Light"/>
          <a:ea typeface="Lato Light"/>
          <a:cs typeface="Lato Light"/>
          <a:sym typeface="Lato Light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chemeClr val="accent5">
              <a:lumOff val="44000"/>
            </a:schemeClr>
          </a:solidFill>
          <a:uFillTx/>
          <a:latin typeface="Lato Light"/>
          <a:ea typeface="Lato Light"/>
          <a:cs typeface="Lato Light"/>
          <a:sym typeface="Lato Light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chemeClr val="accent5">
              <a:lumOff val="44000"/>
            </a:schemeClr>
          </a:solidFill>
          <a:uFillTx/>
          <a:latin typeface="Lato Light"/>
          <a:ea typeface="Lato Light"/>
          <a:cs typeface="Lato Light"/>
          <a:sym typeface="Lato Light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5">
            <a:lumOff val="44000"/>
          </a:schemeClr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chemeClr val="accent5">
              <a:lumOff val="44000"/>
            </a:schemeClr>
          </a:solidFill>
          <a:uFillTx/>
          <a:latin typeface="Lato Light"/>
          <a:ea typeface="Lato Light"/>
          <a:cs typeface="Lato Light"/>
          <a:sym typeface="Lato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Relationship Id="rId9" Type="http://schemas.openxmlformats.org/officeDocument/2006/relationships/image" Target="../media/image21.t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4.mp4"/><Relationship Id="rId7" Type="http://schemas.openxmlformats.org/officeDocument/2006/relationships/image" Target="../media/image2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1;p22" descr="Google Shape;91;p22"/>
          <p:cNvPicPr>
            <a:picLocks noChangeAspect="1"/>
          </p:cNvPicPr>
          <p:nvPr/>
        </p:nvPicPr>
        <p:blipFill>
          <a:blip r:embed="rId3"/>
          <a:srcRect b="19868"/>
          <a:stretch>
            <a:fillRect/>
          </a:stretch>
        </p:blipFill>
        <p:spPr>
          <a:xfrm>
            <a:off x="0" y="1021988"/>
            <a:ext cx="9144000" cy="4121512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Google Shape;92;p22"/>
          <p:cNvSpPr txBox="1">
            <a:spLocks noGrp="1"/>
          </p:cNvSpPr>
          <p:nvPr>
            <p:ph type="ctrTitle"/>
          </p:nvPr>
        </p:nvSpPr>
        <p:spPr>
          <a:xfrm>
            <a:off x="1638021" y="571593"/>
            <a:ext cx="5867958" cy="1053190"/>
          </a:xfrm>
          <a:prstGeom prst="rect">
            <a:avLst/>
          </a:prstGeom>
        </p:spPr>
        <p:txBody>
          <a:bodyPr/>
          <a:lstStyle/>
          <a:p>
            <a:pPr>
              <a:defRPr sz="2400">
                <a:solidFill>
                  <a:schemeClr val="accent5">
                    <a:lumOff val="44000"/>
                  </a:schemeClr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 err="1"/>
              <a:t>분산</a:t>
            </a:r>
            <a:r>
              <a:rPr dirty="0"/>
              <a:t> Edge Cloud </a:t>
            </a:r>
            <a:r>
              <a:rPr dirty="0" err="1"/>
              <a:t>환경에서</a:t>
            </a:r>
            <a:r>
              <a:rPr dirty="0"/>
              <a:t> Event </a:t>
            </a:r>
            <a:r>
              <a:rPr dirty="0" err="1"/>
              <a:t>기반</a:t>
            </a:r>
            <a:r>
              <a:rPr dirty="0"/>
              <a:t> </a:t>
            </a:r>
            <a:r>
              <a:rPr dirty="0">
                <a:solidFill>
                  <a:schemeClr val="accent2"/>
                </a:solidFill>
              </a:rPr>
              <a:t>Function-as-a-Service </a:t>
            </a:r>
            <a:r>
              <a:rPr dirty="0" err="1"/>
              <a:t>기능</a:t>
            </a:r>
            <a:r>
              <a:rPr dirty="0"/>
              <a:t> </a:t>
            </a:r>
            <a:r>
              <a:rPr dirty="0" err="1"/>
              <a:t>개발</a:t>
            </a:r>
            <a:endParaRPr dirty="0"/>
          </a:p>
        </p:txBody>
      </p:sp>
      <p:sp>
        <p:nvSpPr>
          <p:cNvPr id="94" name="Google Shape;93;p22"/>
          <p:cNvSpPr txBox="1">
            <a:spLocks noGrp="1"/>
          </p:cNvSpPr>
          <p:nvPr>
            <p:ph type="subTitle" sz="quarter" idx="1"/>
          </p:nvPr>
        </p:nvSpPr>
        <p:spPr>
          <a:xfrm>
            <a:off x="1539240" y="33517"/>
            <a:ext cx="3854678" cy="717002"/>
          </a:xfrm>
          <a:prstGeom prst="rect">
            <a:avLst/>
          </a:prstGeom>
        </p:spPr>
        <p:txBody>
          <a:bodyPr/>
          <a:lstStyle/>
          <a:p>
            <a:pPr algn="l">
              <a:defRPr>
                <a:solidFill>
                  <a:srgbClr val="A6A6A6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NET 챌린지 캠프 시즌8  4차 멘토링</a:t>
            </a:r>
          </a:p>
        </p:txBody>
      </p:sp>
      <p:sp>
        <p:nvSpPr>
          <p:cNvPr id="95" name="Google Shape;93;p22"/>
          <p:cNvSpPr txBox="1"/>
          <p:nvPr/>
        </p:nvSpPr>
        <p:spPr>
          <a:xfrm>
            <a:off x="2644660" y="2690233"/>
            <a:ext cx="3854678" cy="69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>
            <a:spAutoFit/>
          </a:bodyPr>
          <a:lstStyle/>
          <a:p>
            <a:pPr marL="342900" indent="-228600" algn="ctr">
              <a:defRPr sz="1600">
                <a:solidFill>
                  <a:srgbClr val="D9D9D9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숭실대학교 빠숭(FaaS-Soong)</a:t>
            </a:r>
            <a:endParaRPr>
              <a:solidFill>
                <a:schemeClr val="accent5">
                  <a:lumOff val="44000"/>
                </a:schemeClr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342900" indent="-228600" algn="ctr">
              <a:defRPr sz="1600">
                <a:solidFill>
                  <a:srgbClr val="A6A6A6"/>
                </a:solidFill>
                <a:latin typeface="G마켓 산스 TTF Medium"/>
                <a:ea typeface="G마켓 산스 TTF Medium"/>
                <a:cs typeface="G마켓 산스 TTF Medium"/>
                <a:sym typeface="G마켓 산스 TTF Medium"/>
              </a:defRPr>
            </a:pPr>
            <a:r>
              <a:t>김도현, 송수현, 송지원, 윤창섭</a:t>
            </a:r>
          </a:p>
        </p:txBody>
      </p:sp>
      <p:sp>
        <p:nvSpPr>
          <p:cNvPr id="96" name="직선 연결선 5"/>
          <p:cNvSpPr/>
          <p:nvPr/>
        </p:nvSpPr>
        <p:spPr>
          <a:xfrm>
            <a:off x="2264979" y="1624782"/>
            <a:ext cx="4614040" cy="1"/>
          </a:xfrm>
          <a:prstGeom prst="line">
            <a:avLst/>
          </a:prstGeom>
          <a:ln w="28575">
            <a:solidFill>
              <a:schemeClr val="accent2">
                <a:alpha val="5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88;p27"/>
          <p:cNvSpPr txBox="1"/>
          <p:nvPr/>
        </p:nvSpPr>
        <p:spPr>
          <a:xfrm>
            <a:off x="233957" y="117204"/>
            <a:ext cx="407134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2.</a:t>
            </a:r>
            <a:r>
              <a:rPr>
                <a:solidFill>
                  <a:srgbClr val="000000"/>
                </a:solidFill>
              </a:rPr>
              <a:t> 3차 멘토링 피드백 </a:t>
            </a:r>
          </a:p>
        </p:txBody>
      </p:sp>
      <p:sp>
        <p:nvSpPr>
          <p:cNvPr id="212" name="Google Shape;188;p27"/>
          <p:cNvSpPr txBox="1"/>
          <p:nvPr/>
        </p:nvSpPr>
        <p:spPr>
          <a:xfrm>
            <a:off x="487092" y="403450"/>
            <a:ext cx="7406141" cy="64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50000"/>
              </a:lnSpc>
              <a:defRPr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(2) </a:t>
            </a:r>
            <a:r>
              <a:rPr dirty="0" err="1">
                <a:solidFill>
                  <a:srgbClr val="000000"/>
                </a:solidFill>
              </a:rPr>
              <a:t>FaaS의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장점이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부각되도록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비용적인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측면</a:t>
            </a:r>
            <a:r>
              <a:rPr lang="ko-KR" altLang="en-US" dirty="0">
                <a:solidFill>
                  <a:schemeClr val="tx1"/>
                </a:solidFill>
              </a:rPr>
              <a:t>을 비교하여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조사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13" name="그림 2" descr="그림 2"/>
          <p:cNvPicPr>
            <a:picLocks noChangeAspect="1"/>
          </p:cNvPicPr>
          <p:nvPr/>
        </p:nvPicPr>
        <p:blipFill>
          <a:blip r:embed="rId3"/>
          <a:srcRect t="9619"/>
          <a:stretch>
            <a:fillRect/>
          </a:stretch>
        </p:blipFill>
        <p:spPr>
          <a:xfrm>
            <a:off x="469550" y="1029153"/>
            <a:ext cx="4071509" cy="275990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직사각형 5"/>
          <p:cNvSpPr txBox="1"/>
          <p:nvPr/>
        </p:nvSpPr>
        <p:spPr>
          <a:xfrm>
            <a:off x="880968" y="3781450"/>
            <a:ext cx="3248706" cy="91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40404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 err="1"/>
              <a:t>소비전력</a:t>
            </a:r>
            <a:r>
              <a:rPr dirty="0"/>
              <a:t> </a:t>
            </a:r>
            <a:r>
              <a:rPr dirty="0" err="1"/>
              <a:t>측정</a:t>
            </a:r>
            <a:br>
              <a:rPr dirty="0"/>
            </a:b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cpu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 –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움직임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감지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포드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소비전력</a:t>
            </a:r>
            <a:b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</a:b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gpu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 –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세부상황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추론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딥러닝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모델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소비전력</a:t>
            </a:r>
            <a:endParaRPr sz="1200" b="0" dirty="0">
              <a:latin typeface="G마켓 산스 TTF Medium"/>
              <a:ea typeface="G마켓 산스 TTF Medium"/>
              <a:cs typeface="G마켓 산스 TTF Medium"/>
              <a:sym typeface="G마켓 산스 TTF Medium"/>
            </a:endParaRPr>
          </a:p>
        </p:txBody>
      </p:sp>
      <p:pic>
        <p:nvPicPr>
          <p:cNvPr id="215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495" y="1019344"/>
            <a:ext cx="4071344" cy="3462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188;p27"/>
          <p:cNvSpPr txBox="1"/>
          <p:nvPr/>
        </p:nvSpPr>
        <p:spPr>
          <a:xfrm>
            <a:off x="233957" y="117204"/>
            <a:ext cx="407134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2.</a:t>
            </a:r>
            <a:r>
              <a:rPr>
                <a:solidFill>
                  <a:srgbClr val="000000"/>
                </a:solidFill>
              </a:rPr>
              <a:t> 3차 멘토링 피드백 </a:t>
            </a:r>
          </a:p>
        </p:txBody>
      </p:sp>
      <p:sp>
        <p:nvSpPr>
          <p:cNvPr id="220" name="Google Shape;188;p27"/>
          <p:cNvSpPr txBox="1"/>
          <p:nvPr/>
        </p:nvSpPr>
        <p:spPr>
          <a:xfrm>
            <a:off x="487092" y="403450"/>
            <a:ext cx="7406141" cy="64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50000"/>
              </a:lnSpc>
              <a:defRPr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(3) </a:t>
            </a:r>
            <a:r>
              <a:rPr dirty="0" err="1">
                <a:solidFill>
                  <a:srgbClr val="000000"/>
                </a:solidFill>
              </a:rPr>
              <a:t>전체적인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아키텍</a:t>
            </a:r>
            <a:r>
              <a:rPr lang="ko-KR" altLang="en-US" dirty="0">
                <a:solidFill>
                  <a:srgbClr val="FF0000"/>
                </a:solidFill>
              </a:rPr>
              <a:t>처</a:t>
            </a:r>
            <a:r>
              <a:rPr dirty="0">
                <a:solidFill>
                  <a:srgbClr val="000000"/>
                </a:solidFill>
              </a:rPr>
              <a:t>를 더 </a:t>
            </a:r>
            <a:r>
              <a:rPr dirty="0" err="1">
                <a:solidFill>
                  <a:srgbClr val="000000"/>
                </a:solidFill>
              </a:rPr>
              <a:t>명확하게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표현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45" name="그림 44" descr="지도이(가) 표시된 사진&#10;&#10;자동 생성된 설명">
            <a:extLst>
              <a:ext uri="{FF2B5EF4-FFF2-40B4-BE49-F238E27FC236}">
                <a16:creationId xmlns:a16="http://schemas.microsoft.com/office/drawing/2014/main" id="{8A93B7DE-5A14-4346-B62A-BD20413B97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7" y="1045901"/>
            <a:ext cx="2284089" cy="316119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A29FB02F-1FD2-416C-919F-FAA3C77D6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99" y="1146768"/>
            <a:ext cx="3624384" cy="2849964"/>
          </a:xfrm>
          <a:prstGeom prst="rect">
            <a:avLst/>
          </a:prstGeom>
        </p:spPr>
      </p:pic>
      <p:sp>
        <p:nvSpPr>
          <p:cNvPr id="60" name="직사각형 5">
            <a:extLst>
              <a:ext uri="{FF2B5EF4-FFF2-40B4-BE49-F238E27FC236}">
                <a16:creationId xmlns:a16="http://schemas.microsoft.com/office/drawing/2014/main" id="{028F6626-FD29-4197-8F13-9950CBEA64AF}"/>
              </a:ext>
            </a:extLst>
          </p:cNvPr>
          <p:cNvSpPr txBox="1"/>
          <p:nvPr/>
        </p:nvSpPr>
        <p:spPr>
          <a:xfrm>
            <a:off x="768458" y="4130668"/>
            <a:ext cx="3248706" cy="388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b="1">
                <a:solidFill>
                  <a:srgbClr val="40404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lang="en-US" altLang="ko-KR" dirty="0"/>
              <a:t>&lt;</a:t>
            </a:r>
            <a:r>
              <a:rPr lang="ko-KR" altLang="en-US" dirty="0"/>
              <a:t>현재</a:t>
            </a:r>
            <a:r>
              <a:rPr lang="en-US" altLang="ko-KR" dirty="0"/>
              <a:t>&gt;</a:t>
            </a:r>
            <a:endParaRPr sz="1200" b="0" dirty="0">
              <a:latin typeface="G마켓 산스 TTF Medium"/>
              <a:ea typeface="G마켓 산스 TTF Medium"/>
              <a:cs typeface="G마켓 산스 TTF Medium"/>
              <a:sym typeface="G마켓 산스 TTF Medium"/>
            </a:endParaRPr>
          </a:p>
        </p:txBody>
      </p:sp>
      <p:sp>
        <p:nvSpPr>
          <p:cNvPr id="61" name="직사각형 5">
            <a:extLst>
              <a:ext uri="{FF2B5EF4-FFF2-40B4-BE49-F238E27FC236}">
                <a16:creationId xmlns:a16="http://schemas.microsoft.com/office/drawing/2014/main" id="{27EFD9AE-A0E3-49E2-A19E-E606C969B6AB}"/>
              </a:ext>
            </a:extLst>
          </p:cNvPr>
          <p:cNvSpPr txBox="1"/>
          <p:nvPr/>
        </p:nvSpPr>
        <p:spPr>
          <a:xfrm>
            <a:off x="4936866" y="4130668"/>
            <a:ext cx="3248706" cy="388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b="1">
                <a:solidFill>
                  <a:srgbClr val="40404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lang="en-US" altLang="ko-KR" dirty="0"/>
              <a:t>&lt;</a:t>
            </a:r>
            <a:r>
              <a:rPr lang="ko-KR" altLang="en-US" dirty="0"/>
              <a:t>추후 서비스 실제 상용화 시</a:t>
            </a:r>
            <a:r>
              <a:rPr lang="en-US" altLang="ko-KR" dirty="0"/>
              <a:t>&gt;</a:t>
            </a:r>
            <a:endParaRPr sz="1200" b="0" dirty="0">
              <a:latin typeface="G마켓 산스 TTF Medium"/>
              <a:ea typeface="G마켓 산스 TTF Medium"/>
              <a:cs typeface="G마켓 산스 TTF Medium"/>
              <a:sym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1"/>
          <p:cNvGrpSpPr/>
          <p:nvPr/>
        </p:nvGrpSpPr>
        <p:grpSpPr>
          <a:xfrm>
            <a:off x="1790699" y="1279259"/>
            <a:ext cx="3070862" cy="1440182"/>
            <a:chOff x="0" y="0"/>
            <a:chExt cx="3070860" cy="1440180"/>
          </a:xfrm>
        </p:grpSpPr>
        <p:sp>
          <p:nvSpPr>
            <p:cNvPr id="225" name="직사각형 6"/>
            <p:cNvSpPr/>
            <p:nvPr/>
          </p:nvSpPr>
          <p:spPr>
            <a:xfrm>
              <a:off x="-1" y="-1"/>
              <a:ext cx="3070862" cy="144018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5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26" name="Google Shape;193;p27"/>
            <p:cNvSpPr txBox="1"/>
            <p:nvPr/>
          </p:nvSpPr>
          <p:spPr>
            <a:xfrm>
              <a:off x="190046" y="174152"/>
              <a:ext cx="2251801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>
                <a:defRPr sz="2800">
                  <a:solidFill>
                    <a:srgbClr val="8BB48D"/>
                  </a:solidFill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lvl1pPr>
            </a:lstStyle>
            <a:p>
              <a:r>
                <a:t>Progress</a:t>
              </a:r>
            </a:p>
          </p:txBody>
        </p:sp>
        <p:sp>
          <p:nvSpPr>
            <p:cNvPr id="227" name="Google Shape;194;p27"/>
            <p:cNvSpPr txBox="1"/>
            <p:nvPr/>
          </p:nvSpPr>
          <p:spPr>
            <a:xfrm>
              <a:off x="190045" y="720090"/>
              <a:ext cx="1906502" cy="47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800">
                  <a:solidFill>
                    <a:schemeClr val="accent5">
                      <a:lumOff val="44000"/>
                    </a:schemeClr>
                  </a:solidFill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lvl1pPr>
            </a:lstStyle>
            <a:p>
              <a:r>
                <a:t>구현 현황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88;p27"/>
          <p:cNvSpPr txBox="1"/>
          <p:nvPr/>
        </p:nvSpPr>
        <p:spPr>
          <a:xfrm>
            <a:off x="233956" y="117204"/>
            <a:ext cx="276799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3. </a:t>
            </a:r>
            <a:r>
              <a:rPr>
                <a:solidFill>
                  <a:srgbClr val="000000"/>
                </a:solidFill>
              </a:rPr>
              <a:t>구현 현황</a:t>
            </a:r>
          </a:p>
        </p:txBody>
      </p:sp>
      <p:sp>
        <p:nvSpPr>
          <p:cNvPr id="233" name="Google Shape;188;p27"/>
          <p:cNvSpPr txBox="1"/>
          <p:nvPr/>
        </p:nvSpPr>
        <p:spPr>
          <a:xfrm>
            <a:off x="868929" y="1067470"/>
            <a:ext cx="7406141" cy="228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5BA682"/>
              </a:buClr>
              <a:buSzPct val="100000"/>
              <a:buAutoNum type="arabicParenR"/>
              <a:defRPr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 err="1"/>
              <a:t>실시간</a:t>
            </a:r>
            <a:r>
              <a:rPr dirty="0">
                <a:solidFill>
                  <a:srgbClr val="FF0000"/>
                </a:solidFill>
              </a:rPr>
              <a:t> CCTV </a:t>
            </a:r>
            <a:r>
              <a:rPr dirty="0" err="1"/>
              <a:t>영상을</a:t>
            </a:r>
            <a:r>
              <a:rPr dirty="0"/>
              <a:t> </a:t>
            </a:r>
            <a:r>
              <a:rPr dirty="0" err="1"/>
              <a:t>사용하도록</a:t>
            </a:r>
            <a:r>
              <a:rPr dirty="0"/>
              <a:t> </a:t>
            </a:r>
            <a:r>
              <a:rPr dirty="0" err="1"/>
              <a:t>워커</a:t>
            </a:r>
            <a:r>
              <a:rPr lang="en-US" dirty="0"/>
              <a:t> </a:t>
            </a:r>
            <a:r>
              <a:rPr dirty="0" err="1"/>
              <a:t>노드와</a:t>
            </a:r>
            <a:r>
              <a:rPr dirty="0"/>
              <a:t> </a:t>
            </a:r>
            <a:r>
              <a:rPr dirty="0" err="1"/>
              <a:t>연결</a:t>
            </a:r>
            <a:endParaRPr dirty="0"/>
          </a:p>
          <a:p>
            <a:pPr marL="342900" indent="-342900">
              <a:lnSpc>
                <a:spcPct val="200000"/>
              </a:lnSpc>
              <a:buClr>
                <a:srgbClr val="5BA682"/>
              </a:buClr>
              <a:buSzPct val="100000"/>
              <a:buAutoNum type="arabicParenR"/>
              <a:defRPr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PaaS-</a:t>
            </a:r>
            <a:r>
              <a:rPr dirty="0" err="1"/>
              <a:t>TA의</a:t>
            </a:r>
            <a:r>
              <a:rPr dirty="0"/>
              <a:t> </a:t>
            </a:r>
            <a:r>
              <a:rPr dirty="0" err="1">
                <a:solidFill>
                  <a:srgbClr val="FF0000"/>
                </a:solidFill>
              </a:rPr>
              <a:t>DB를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웹서버</a:t>
            </a:r>
            <a:r>
              <a:rPr lang="ko-KR" altLang="en-US" dirty="0">
                <a:solidFill>
                  <a:srgbClr val="FF0000"/>
                </a:solidFill>
              </a:rPr>
              <a:t>와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연동</a:t>
            </a:r>
            <a:r>
              <a:rPr dirty="0" err="1">
                <a:solidFill>
                  <a:schemeClr val="tx1"/>
                </a:solidFill>
              </a:rPr>
              <a:t>하는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문제를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Docker를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이용하여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해결</a:t>
            </a:r>
            <a:endParaRPr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Clr>
                <a:srgbClr val="5BA682"/>
              </a:buClr>
              <a:buSzPct val="100000"/>
              <a:buAutoNum type="arabicParenR"/>
              <a:defRPr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 err="1"/>
              <a:t>사고위치</a:t>
            </a:r>
            <a:r>
              <a:rPr dirty="0"/>
              <a:t> </a:t>
            </a:r>
            <a:r>
              <a:rPr dirty="0" err="1"/>
              <a:t>표시</a:t>
            </a:r>
            <a:r>
              <a:rPr dirty="0"/>
              <a:t> </a:t>
            </a:r>
            <a:r>
              <a:rPr dirty="0" err="1"/>
              <a:t>서비스의</a:t>
            </a:r>
            <a:r>
              <a:rPr dirty="0"/>
              <a:t> </a:t>
            </a:r>
            <a:r>
              <a:rPr dirty="0" err="1"/>
              <a:t>안드로이드</a:t>
            </a:r>
            <a:r>
              <a:rPr dirty="0"/>
              <a:t> </a:t>
            </a:r>
            <a:r>
              <a:rPr lang="ko-KR" altLang="en-US" dirty="0"/>
              <a:t>애</a:t>
            </a:r>
            <a:r>
              <a:rPr dirty="0" err="1"/>
              <a:t>플리케이션과</a:t>
            </a:r>
            <a:r>
              <a:rPr dirty="0"/>
              <a:t> PaaS-</a:t>
            </a:r>
            <a:r>
              <a:rPr dirty="0" err="1"/>
              <a:t>TA의</a:t>
            </a:r>
            <a:r>
              <a:rPr dirty="0"/>
              <a:t> DB</a:t>
            </a:r>
            <a:r>
              <a:rPr lang="ko-KR" altLang="en-US" dirty="0"/>
              <a:t>를</a:t>
            </a:r>
            <a:r>
              <a:rPr dirty="0"/>
              <a:t> </a:t>
            </a:r>
            <a:r>
              <a:rPr dirty="0" err="1"/>
              <a:t>연동</a:t>
            </a:r>
            <a:r>
              <a:rPr lang="ko-KR" altLang="en-US" dirty="0"/>
              <a:t>하여</a:t>
            </a:r>
            <a:br>
              <a:rPr dirty="0"/>
            </a:br>
            <a:r>
              <a:rPr dirty="0"/>
              <a:t>CCTV</a:t>
            </a:r>
            <a:r>
              <a:rPr lang="en-US" dirty="0"/>
              <a:t> </a:t>
            </a:r>
            <a:r>
              <a:rPr lang="ko-KR" altLang="en-US" dirty="0"/>
              <a:t>영상</a:t>
            </a:r>
            <a:r>
              <a:rPr dirty="0" err="1"/>
              <a:t>에서</a:t>
            </a:r>
            <a:r>
              <a:rPr dirty="0"/>
              <a:t> </a:t>
            </a:r>
            <a:r>
              <a:rPr dirty="0" err="1"/>
              <a:t>사고가</a:t>
            </a:r>
            <a:r>
              <a:rPr dirty="0"/>
              <a:t> </a:t>
            </a:r>
            <a:r>
              <a:rPr lang="ko-KR" altLang="en-US" dirty="0"/>
              <a:t>발생했을</a:t>
            </a:r>
            <a:r>
              <a:rPr dirty="0"/>
              <a:t> 때 </a:t>
            </a:r>
            <a:r>
              <a:rPr dirty="0" err="1">
                <a:solidFill>
                  <a:srgbClr val="FF0000"/>
                </a:solidFill>
              </a:rPr>
              <a:t>사고위치를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실시간으로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지도에 </a:t>
            </a:r>
            <a:r>
              <a:rPr dirty="0" err="1">
                <a:solidFill>
                  <a:srgbClr val="FF0000"/>
                </a:solidFill>
              </a:rPr>
              <a:t>표시</a:t>
            </a:r>
            <a:r>
              <a:rPr lang="ko-KR" altLang="en-US" dirty="0">
                <a:solidFill>
                  <a:schemeClr val="bg1"/>
                </a:solidFill>
              </a:rPr>
              <a:t>하도록 구현</a:t>
            </a:r>
            <a:endParaRPr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Clr>
                <a:srgbClr val="5BA682"/>
              </a:buClr>
              <a:buSzPct val="100000"/>
              <a:buAutoNum type="arabicParenR"/>
              <a:defRPr>
                <a:solidFill>
                  <a:srgbClr val="FF000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lang="ko-KR" altLang="en-US" dirty="0">
                <a:solidFill>
                  <a:schemeClr val="tx1"/>
                </a:solidFill>
              </a:rPr>
              <a:t>위험 상황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발생</a:t>
            </a:r>
            <a:r>
              <a:rPr dirty="0">
                <a:solidFill>
                  <a:schemeClr val="tx1"/>
                </a:solidFill>
              </a:rPr>
              <a:t> 시 </a:t>
            </a:r>
            <a:r>
              <a:rPr dirty="0" err="1">
                <a:solidFill>
                  <a:srgbClr val="FF0000"/>
                </a:solidFill>
              </a:rPr>
              <a:t>트위터에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사</a:t>
            </a:r>
            <a:r>
              <a:rPr lang="ko-KR" altLang="en-US" dirty="0"/>
              <a:t>고 정보를 업로드</a:t>
            </a:r>
            <a:r>
              <a:rPr lang="ko-KR" altLang="en-US" dirty="0">
                <a:solidFill>
                  <a:schemeClr val="bg1"/>
                </a:solidFill>
              </a:rPr>
              <a:t>하</a:t>
            </a:r>
            <a:r>
              <a:rPr dirty="0">
                <a:solidFill>
                  <a:srgbClr val="000000"/>
                </a:solidFill>
              </a:rPr>
              <a:t>는 </a:t>
            </a:r>
            <a:r>
              <a:rPr dirty="0" err="1">
                <a:solidFill>
                  <a:srgbClr val="000000"/>
                </a:solidFill>
              </a:rPr>
              <a:t>서비스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데모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구현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188;p27"/>
          <p:cNvSpPr txBox="1"/>
          <p:nvPr/>
        </p:nvSpPr>
        <p:spPr>
          <a:xfrm>
            <a:off x="233956" y="117204"/>
            <a:ext cx="276799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3. </a:t>
            </a:r>
            <a:r>
              <a:rPr>
                <a:solidFill>
                  <a:srgbClr val="000000"/>
                </a:solidFill>
              </a:rPr>
              <a:t>구현 현황</a:t>
            </a:r>
          </a:p>
        </p:txBody>
      </p:sp>
      <p:sp>
        <p:nvSpPr>
          <p:cNvPr id="238" name="Google Shape;188;p27"/>
          <p:cNvSpPr txBox="1"/>
          <p:nvPr/>
        </p:nvSpPr>
        <p:spPr>
          <a:xfrm>
            <a:off x="400573" y="561554"/>
            <a:ext cx="6551585" cy="438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(1)</a:t>
            </a:r>
            <a:r>
              <a:rPr dirty="0">
                <a:solidFill>
                  <a:srgbClr val="000000"/>
                </a:solidFill>
              </a:rPr>
              <a:t>  </a:t>
            </a:r>
            <a:r>
              <a:rPr dirty="0" err="1">
                <a:solidFill>
                  <a:srgbClr val="000000"/>
                </a:solidFill>
              </a:rPr>
              <a:t>실시간</a:t>
            </a:r>
            <a:r>
              <a:rPr dirty="0">
                <a:solidFill>
                  <a:srgbClr val="FF0000"/>
                </a:solidFill>
              </a:rPr>
              <a:t> CCTV </a:t>
            </a:r>
            <a:r>
              <a:rPr dirty="0" err="1">
                <a:solidFill>
                  <a:srgbClr val="000000"/>
                </a:solidFill>
              </a:rPr>
              <a:t>영상을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사용하도록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워커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노드와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연결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39" name="KakaoTalk_Video_2021-10-11-20-10-42.mp4" descr="KakaoTalk_Video_2021-10-11-20-10-42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550" y="1109937"/>
            <a:ext cx="6671608" cy="3825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4BED20-A7AC-484B-BA67-18CDB6D52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907" y="378429"/>
            <a:ext cx="1834543" cy="1375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188;p27"/>
          <p:cNvSpPr txBox="1"/>
          <p:nvPr/>
        </p:nvSpPr>
        <p:spPr>
          <a:xfrm>
            <a:off x="233956" y="117204"/>
            <a:ext cx="276799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3. </a:t>
            </a:r>
            <a:r>
              <a:rPr>
                <a:solidFill>
                  <a:srgbClr val="000000"/>
                </a:solidFill>
              </a:rPr>
              <a:t>구현 현황</a:t>
            </a:r>
          </a:p>
        </p:txBody>
      </p:sp>
      <p:sp>
        <p:nvSpPr>
          <p:cNvPr id="244" name="Google Shape;188;p27"/>
          <p:cNvSpPr txBox="1"/>
          <p:nvPr/>
        </p:nvSpPr>
        <p:spPr>
          <a:xfrm>
            <a:off x="400573" y="561554"/>
            <a:ext cx="8005197" cy="438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(2)</a:t>
            </a:r>
            <a:r>
              <a:rPr dirty="0">
                <a:solidFill>
                  <a:srgbClr val="000000"/>
                </a:solidFill>
              </a:rPr>
              <a:t> PaaS-</a:t>
            </a:r>
            <a:r>
              <a:rPr dirty="0" err="1">
                <a:solidFill>
                  <a:srgbClr val="000000"/>
                </a:solidFill>
              </a:rPr>
              <a:t>TA의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DB를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웹서버</a:t>
            </a:r>
            <a:r>
              <a:rPr lang="ko-KR" altLang="en-US" dirty="0">
                <a:solidFill>
                  <a:srgbClr val="FF0000"/>
                </a:solidFill>
              </a:rPr>
              <a:t>와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연동</a:t>
            </a:r>
            <a:r>
              <a:rPr dirty="0" err="1">
                <a:solidFill>
                  <a:srgbClr val="000000"/>
                </a:solidFill>
              </a:rPr>
              <a:t>하는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문제를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Docker를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이용하여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해결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45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6" y="1127155"/>
            <a:ext cx="6933364" cy="3444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B99ACC-3DB3-4EF3-AD07-5A78B846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05914" y="2849644"/>
            <a:ext cx="6504129" cy="1494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88;p27"/>
          <p:cNvSpPr txBox="1"/>
          <p:nvPr/>
        </p:nvSpPr>
        <p:spPr>
          <a:xfrm>
            <a:off x="233956" y="117204"/>
            <a:ext cx="276799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3. </a:t>
            </a:r>
            <a:r>
              <a:rPr>
                <a:solidFill>
                  <a:srgbClr val="000000"/>
                </a:solidFill>
              </a:rPr>
              <a:t>구현 현황</a:t>
            </a:r>
          </a:p>
        </p:txBody>
      </p:sp>
      <p:sp>
        <p:nvSpPr>
          <p:cNvPr id="251" name="Google Shape;188;p27"/>
          <p:cNvSpPr txBox="1"/>
          <p:nvPr/>
        </p:nvSpPr>
        <p:spPr>
          <a:xfrm>
            <a:off x="400573" y="514123"/>
            <a:ext cx="8239993" cy="67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anchor="ctr">
            <a:spAutoFit/>
          </a:bodyPr>
          <a:lstStyle/>
          <a:p>
            <a:pPr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(3) </a:t>
            </a:r>
            <a:r>
              <a:rPr lang="ko-KR" altLang="en-US" dirty="0">
                <a:solidFill>
                  <a:schemeClr val="tx1"/>
                </a:solidFill>
              </a:rPr>
              <a:t>사고위치 표시 서비스의 안드로이드 애플리케이션과 </a:t>
            </a:r>
            <a:r>
              <a:rPr lang="en-US" altLang="ko-KR" dirty="0">
                <a:solidFill>
                  <a:schemeClr val="tx1"/>
                </a:solidFill>
              </a:rPr>
              <a:t>PaaS-TA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를 연동하여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      CCTV</a:t>
            </a:r>
            <a:r>
              <a:rPr lang="ko-KR" altLang="en-US" dirty="0">
                <a:solidFill>
                  <a:schemeClr val="tx1"/>
                </a:solidFill>
              </a:rPr>
              <a:t> 영상에서 사고가 발생했을 때 </a:t>
            </a:r>
            <a:r>
              <a:rPr lang="ko-KR" altLang="en-US" dirty="0">
                <a:solidFill>
                  <a:srgbClr val="FF0000"/>
                </a:solidFill>
              </a:rPr>
              <a:t>사고위치를 실시간으로 지도에 표시</a:t>
            </a:r>
            <a:r>
              <a:rPr lang="ko-KR" altLang="en-US" dirty="0">
                <a:solidFill>
                  <a:schemeClr val="bg1"/>
                </a:solidFill>
              </a:rPr>
              <a:t>하도록 구현</a:t>
            </a:r>
          </a:p>
        </p:txBody>
      </p:sp>
      <p:pic>
        <p:nvPicPr>
          <p:cNvPr id="252" name="DB삽입후위치표시" descr="DB삽입후위치표시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6710" y="1313207"/>
            <a:ext cx="6350579" cy="3572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252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188;p27"/>
          <p:cNvSpPr txBox="1"/>
          <p:nvPr/>
        </p:nvSpPr>
        <p:spPr>
          <a:xfrm>
            <a:off x="233956" y="117204"/>
            <a:ext cx="276799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3. </a:t>
            </a:r>
            <a:r>
              <a:rPr>
                <a:solidFill>
                  <a:srgbClr val="000000"/>
                </a:solidFill>
              </a:rPr>
              <a:t>구현 현황</a:t>
            </a:r>
          </a:p>
        </p:txBody>
      </p:sp>
      <p:sp>
        <p:nvSpPr>
          <p:cNvPr id="257" name="Google Shape;188;p27"/>
          <p:cNvSpPr txBox="1"/>
          <p:nvPr/>
        </p:nvSpPr>
        <p:spPr>
          <a:xfrm>
            <a:off x="400573" y="565316"/>
            <a:ext cx="6697980" cy="4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anchor="ctr">
            <a:spAutoFit/>
          </a:bodyPr>
          <a:lstStyle/>
          <a:p>
            <a:pPr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(4)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위험 상황 </a:t>
            </a:r>
            <a:r>
              <a:rPr dirty="0" err="1">
                <a:solidFill>
                  <a:schemeClr val="bg1"/>
                </a:solidFill>
              </a:rPr>
              <a:t>발생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시 </a:t>
            </a:r>
            <a:r>
              <a:rPr dirty="0" err="1">
                <a:solidFill>
                  <a:srgbClr val="FF0000"/>
                </a:solidFill>
              </a:rPr>
              <a:t>트위터에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사고 정보를 업로드하는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서비스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데모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구현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CF54D4-F8AE-4234-8075-231F4780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" b="749"/>
          <a:stretch/>
        </p:blipFill>
        <p:spPr>
          <a:xfrm>
            <a:off x="1223010" y="1059104"/>
            <a:ext cx="6697980" cy="3675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그룹 1"/>
          <p:cNvGrpSpPr/>
          <p:nvPr/>
        </p:nvGrpSpPr>
        <p:grpSpPr>
          <a:xfrm>
            <a:off x="864394" y="1332062"/>
            <a:ext cx="3989547" cy="1440181"/>
            <a:chOff x="0" y="0"/>
            <a:chExt cx="3989546" cy="1440180"/>
          </a:xfrm>
        </p:grpSpPr>
        <p:sp>
          <p:nvSpPr>
            <p:cNvPr id="262" name="직사각형 3"/>
            <p:cNvSpPr/>
            <p:nvPr/>
          </p:nvSpPr>
          <p:spPr>
            <a:xfrm>
              <a:off x="-1" y="-1"/>
              <a:ext cx="3989548" cy="144018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5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63" name="Google Shape;190;p27"/>
            <p:cNvSpPr txBox="1"/>
            <p:nvPr/>
          </p:nvSpPr>
          <p:spPr>
            <a:xfrm>
              <a:off x="1013537" y="281941"/>
              <a:ext cx="2755962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>
                <a:lnSpc>
                  <a:spcPct val="80000"/>
                </a:lnSpc>
                <a:defRPr sz="2400">
                  <a:solidFill>
                    <a:srgbClr val="A6E349"/>
                  </a:solidFill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lvl1pPr>
            </a:lstStyle>
            <a:p>
              <a:r>
                <a:t>To Be Determined</a:t>
              </a:r>
            </a:p>
          </p:txBody>
        </p:sp>
        <p:sp>
          <p:nvSpPr>
            <p:cNvPr id="264" name="Google Shape;191;p27"/>
            <p:cNvSpPr txBox="1"/>
            <p:nvPr/>
          </p:nvSpPr>
          <p:spPr>
            <a:xfrm>
              <a:off x="1041522" y="802184"/>
              <a:ext cx="1906501" cy="47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800">
                  <a:solidFill>
                    <a:schemeClr val="accent5">
                      <a:lumOff val="44000"/>
                    </a:schemeClr>
                  </a:solidFill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lvl1pPr>
            </a:lstStyle>
            <a:p>
              <a:r>
                <a:t>향후 개선 사항</a:t>
              </a:r>
            </a:p>
          </p:txBody>
        </p:sp>
      </p:grpSp>
      <p:pic>
        <p:nvPicPr>
          <p:cNvPr id="266" name="Google Shape;199;p27" descr="Google Shape;199;p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33" y="1408524"/>
            <a:ext cx="647046" cy="1163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188;p27"/>
          <p:cNvSpPr txBox="1"/>
          <p:nvPr/>
        </p:nvSpPr>
        <p:spPr>
          <a:xfrm>
            <a:off x="233956" y="117204"/>
            <a:ext cx="276799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4. </a:t>
            </a:r>
            <a:r>
              <a:rPr>
                <a:solidFill>
                  <a:srgbClr val="000000"/>
                </a:solidFill>
              </a:rPr>
              <a:t>향후 개선 사항 </a:t>
            </a:r>
          </a:p>
        </p:txBody>
      </p:sp>
      <p:sp>
        <p:nvSpPr>
          <p:cNvPr id="271" name="Google Shape;188;p27"/>
          <p:cNvSpPr txBox="1"/>
          <p:nvPr/>
        </p:nvSpPr>
        <p:spPr>
          <a:xfrm>
            <a:off x="785358" y="876549"/>
            <a:ext cx="7406141" cy="669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00000"/>
              </a:lnSpc>
              <a:defRPr sz="18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▷  </a:t>
            </a:r>
            <a:r>
              <a:rPr dirty="0">
                <a:solidFill>
                  <a:srgbClr val="000000"/>
                </a:solidFill>
              </a:rPr>
              <a:t>Image Captioning </a:t>
            </a:r>
            <a:r>
              <a:rPr lang="ko-KR" altLang="en-US" dirty="0">
                <a:solidFill>
                  <a:srgbClr val="000000"/>
                </a:solidFill>
              </a:rPr>
              <a:t>서비스에 필요한 사고 이미지 전달 방식 개선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Google Shape;188;p27">
            <a:extLst>
              <a:ext uri="{FF2B5EF4-FFF2-40B4-BE49-F238E27FC236}">
                <a16:creationId xmlns:a16="http://schemas.microsoft.com/office/drawing/2014/main" id="{0764420A-9DB7-4179-9D26-329AECF33A49}"/>
              </a:ext>
            </a:extLst>
          </p:cNvPr>
          <p:cNvSpPr txBox="1"/>
          <p:nvPr/>
        </p:nvSpPr>
        <p:spPr>
          <a:xfrm>
            <a:off x="785357" y="1506827"/>
            <a:ext cx="7406141" cy="122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00000"/>
              </a:lnSpc>
              <a:defRPr sz="18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▷</a:t>
            </a:r>
            <a:r>
              <a:rPr lang="ko-KR" altLang="en-US" dirty="0"/>
              <a:t>  </a:t>
            </a:r>
            <a:r>
              <a:rPr lang="en-US" altLang="ko-KR" dirty="0">
                <a:solidFill>
                  <a:srgbClr val="000000"/>
                </a:solidFill>
              </a:rPr>
              <a:t>mermaid.js</a:t>
            </a:r>
            <a:r>
              <a:rPr lang="ko-KR" altLang="en-US" dirty="0">
                <a:solidFill>
                  <a:srgbClr val="000000"/>
                </a:solidFill>
              </a:rPr>
              <a:t>와 </a:t>
            </a:r>
            <a:r>
              <a:rPr lang="en-US" altLang="ko-KR" dirty="0" err="1">
                <a:solidFill>
                  <a:srgbClr val="000000"/>
                </a:solidFill>
              </a:rPr>
              <a:t>PlantUML</a:t>
            </a:r>
            <a:r>
              <a:rPr lang="ko-KR" altLang="en-US" dirty="0">
                <a:solidFill>
                  <a:srgbClr val="000000"/>
                </a:solidFill>
              </a:rPr>
              <a:t>로 서버 개발 및 유지보수에 필요한 문서 만들기</a:t>
            </a:r>
          </a:p>
        </p:txBody>
      </p:sp>
      <p:sp>
        <p:nvSpPr>
          <p:cNvPr id="5" name="Google Shape;188;p27">
            <a:extLst>
              <a:ext uri="{FF2B5EF4-FFF2-40B4-BE49-F238E27FC236}">
                <a16:creationId xmlns:a16="http://schemas.microsoft.com/office/drawing/2014/main" id="{57BF14F8-C4B6-42B6-8693-AF7B7630C762}"/>
              </a:ext>
            </a:extLst>
          </p:cNvPr>
          <p:cNvSpPr txBox="1"/>
          <p:nvPr/>
        </p:nvSpPr>
        <p:spPr>
          <a:xfrm>
            <a:off x="785356" y="2571750"/>
            <a:ext cx="7406141" cy="669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00000"/>
              </a:lnSpc>
              <a:defRPr sz="18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▷  </a:t>
            </a:r>
            <a:r>
              <a:rPr lang="ko-KR" altLang="en-US" dirty="0">
                <a:solidFill>
                  <a:srgbClr val="000000"/>
                </a:solidFill>
              </a:rPr>
              <a:t>안드로이드 앱 및 트위터 서비스를 조금 더 완성도 있게 보완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88;p27"/>
          <p:cNvSpPr txBox="1">
            <a:spLocks noGrp="1"/>
          </p:cNvSpPr>
          <p:nvPr>
            <p:ph type="title"/>
          </p:nvPr>
        </p:nvSpPr>
        <p:spPr>
          <a:xfrm>
            <a:off x="-1" y="196441"/>
            <a:ext cx="1508762" cy="946200"/>
          </a:xfrm>
          <a:prstGeom prst="rect">
            <a:avLst/>
          </a:prstGeom>
        </p:spPr>
        <p:txBody>
          <a:bodyPr anchor="ctr"/>
          <a:lstStyle>
            <a:lvl1pPr>
              <a:defRPr sz="1800" b="0">
                <a:solidFill>
                  <a:srgbClr val="00000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r>
              <a:t>Contents</a:t>
            </a:r>
          </a:p>
        </p:txBody>
      </p:sp>
      <p:sp>
        <p:nvSpPr>
          <p:cNvPr id="101" name="Google Shape;189;p27"/>
          <p:cNvSpPr txBox="1"/>
          <p:nvPr/>
        </p:nvSpPr>
        <p:spPr>
          <a:xfrm>
            <a:off x="4173875" y="1518180"/>
            <a:ext cx="2251801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>
            <a:normAutofit/>
          </a:bodyPr>
          <a:lstStyle>
            <a:lvl1pPr>
              <a:defRPr sz="2000" b="1">
                <a:solidFill>
                  <a:schemeClr val="accent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r>
              <a:t>Modification</a:t>
            </a:r>
          </a:p>
        </p:txBody>
      </p:sp>
      <p:sp>
        <p:nvSpPr>
          <p:cNvPr id="102" name="Google Shape;190;p27"/>
          <p:cNvSpPr txBox="1"/>
          <p:nvPr/>
        </p:nvSpPr>
        <p:spPr>
          <a:xfrm>
            <a:off x="2788045" y="727592"/>
            <a:ext cx="2251801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>
            <a:normAutofit/>
          </a:bodyPr>
          <a:lstStyle>
            <a:lvl1pPr>
              <a:defRPr sz="2000" b="1">
                <a:solidFill>
                  <a:schemeClr val="accent1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r>
              <a:t>Summary</a:t>
            </a:r>
          </a:p>
        </p:txBody>
      </p:sp>
      <p:sp>
        <p:nvSpPr>
          <p:cNvPr id="103" name="Google Shape;191;p27"/>
          <p:cNvSpPr txBox="1">
            <a:spLocks noGrp="1"/>
          </p:cNvSpPr>
          <p:nvPr>
            <p:ph type="body" sz="quarter" idx="1"/>
          </p:nvPr>
        </p:nvSpPr>
        <p:spPr>
          <a:xfrm>
            <a:off x="2788045" y="1142641"/>
            <a:ext cx="1906500" cy="572401"/>
          </a:xfrm>
          <a:prstGeom prst="rect">
            <a:avLst/>
          </a:prstGeom>
        </p:spPr>
        <p:txBody>
          <a:bodyPr/>
          <a:lstStyle>
            <a:lvl1pPr marL="0" indent="0">
              <a:defRPr>
                <a:solidFill>
                  <a:srgbClr val="00000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r>
              <a:t>지난 발표요약</a:t>
            </a:r>
          </a:p>
        </p:txBody>
      </p:sp>
      <p:sp>
        <p:nvSpPr>
          <p:cNvPr id="104" name="Google Shape;192;p27"/>
          <p:cNvSpPr txBox="1"/>
          <p:nvPr/>
        </p:nvSpPr>
        <p:spPr>
          <a:xfrm>
            <a:off x="4173875" y="1931337"/>
            <a:ext cx="1976701" cy="5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defRPr sz="1200"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3차 멘토링 피드백</a:t>
            </a:r>
          </a:p>
        </p:txBody>
      </p:sp>
      <p:sp>
        <p:nvSpPr>
          <p:cNvPr id="105" name="Google Shape;193;p27"/>
          <p:cNvSpPr txBox="1"/>
          <p:nvPr/>
        </p:nvSpPr>
        <p:spPr>
          <a:xfrm>
            <a:off x="5508805" y="2320842"/>
            <a:ext cx="2251801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>
            <a:normAutofit/>
          </a:bodyPr>
          <a:lstStyle>
            <a:lvl1pPr>
              <a:defRPr sz="2000" b="1">
                <a:solidFill>
                  <a:schemeClr val="accent3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r>
              <a:rPr dirty="0"/>
              <a:t>Progress</a:t>
            </a:r>
          </a:p>
        </p:txBody>
      </p:sp>
      <p:sp>
        <p:nvSpPr>
          <p:cNvPr id="106" name="Google Shape;194;p27"/>
          <p:cNvSpPr txBox="1"/>
          <p:nvPr/>
        </p:nvSpPr>
        <p:spPr>
          <a:xfrm>
            <a:off x="5508805" y="2733991"/>
            <a:ext cx="1906500" cy="5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1200"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r>
              <a:rPr dirty="0" err="1"/>
              <a:t>구현</a:t>
            </a:r>
            <a:r>
              <a:rPr dirty="0"/>
              <a:t> </a:t>
            </a:r>
            <a:r>
              <a:rPr dirty="0" err="1"/>
              <a:t>현황</a:t>
            </a:r>
            <a:endParaRPr dirty="0"/>
          </a:p>
        </p:txBody>
      </p:sp>
      <p:sp>
        <p:nvSpPr>
          <p:cNvPr id="107" name="Google Shape;195;p27"/>
          <p:cNvSpPr txBox="1"/>
          <p:nvPr/>
        </p:nvSpPr>
        <p:spPr>
          <a:xfrm>
            <a:off x="6707424" y="3387316"/>
            <a:ext cx="2660718" cy="5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>
            <a:normAutofit/>
          </a:bodyPr>
          <a:lstStyle>
            <a:lvl1pPr>
              <a:lnSpc>
                <a:spcPct val="80000"/>
              </a:lnSpc>
              <a:defRPr sz="2000" b="1">
                <a:solidFill>
                  <a:srgbClr val="A6E349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r>
              <a:rPr sz="17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 Be Determined</a:t>
            </a:r>
          </a:p>
        </p:txBody>
      </p:sp>
      <p:sp>
        <p:nvSpPr>
          <p:cNvPr id="108" name="Google Shape;196;p27"/>
          <p:cNvSpPr txBox="1"/>
          <p:nvPr/>
        </p:nvSpPr>
        <p:spPr>
          <a:xfrm>
            <a:off x="6757979" y="3802660"/>
            <a:ext cx="1906500" cy="57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1200"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r>
              <a:rPr dirty="0" err="1"/>
              <a:t>향후</a:t>
            </a:r>
            <a:r>
              <a:rPr dirty="0"/>
              <a:t> </a:t>
            </a:r>
            <a:r>
              <a:rPr dirty="0" err="1"/>
              <a:t>개선</a:t>
            </a:r>
            <a:r>
              <a:rPr dirty="0"/>
              <a:t> </a:t>
            </a:r>
            <a:r>
              <a:rPr dirty="0" err="1"/>
              <a:t>사항</a:t>
            </a:r>
            <a:endParaRPr dirty="0"/>
          </a:p>
        </p:txBody>
      </p:sp>
      <p:pic>
        <p:nvPicPr>
          <p:cNvPr id="109" name="Google Shape;197;p27" descr="Google Shape;197;p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25" y="1074375"/>
            <a:ext cx="569201" cy="1192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Google Shape;198;p27" descr="Google Shape;198;p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233" y="1864887"/>
            <a:ext cx="515603" cy="1192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Google Shape;199;p27" descr="Google Shape;199;p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333" y="3451571"/>
            <a:ext cx="647046" cy="1163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Google Shape;200;p27" descr="Google Shape;200;p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407" y="2662706"/>
            <a:ext cx="566194" cy="1209552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직각 삼각형 3"/>
          <p:cNvSpPr/>
          <p:nvPr/>
        </p:nvSpPr>
        <p:spPr>
          <a:xfrm>
            <a:off x="-2" y="1032330"/>
            <a:ext cx="6257926" cy="4111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5">
                    <a:lumOff val="44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91;p22" descr="Google Shape;91;p22"/>
          <p:cNvPicPr>
            <a:picLocks noChangeAspect="1"/>
          </p:cNvPicPr>
          <p:nvPr/>
        </p:nvPicPr>
        <p:blipFill>
          <a:blip r:embed="rId3"/>
          <a:srcRect b="19868"/>
          <a:stretch>
            <a:fillRect/>
          </a:stretch>
        </p:blipFill>
        <p:spPr>
          <a:xfrm>
            <a:off x="0" y="1021988"/>
            <a:ext cx="9144000" cy="4121512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Google Shape;92;p22"/>
          <p:cNvSpPr txBox="1">
            <a:spLocks noGrp="1"/>
          </p:cNvSpPr>
          <p:nvPr>
            <p:ph type="ctrTitle"/>
          </p:nvPr>
        </p:nvSpPr>
        <p:spPr>
          <a:xfrm>
            <a:off x="1759041" y="1445653"/>
            <a:ext cx="5867957" cy="105318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5">
                    <a:lumOff val="44000"/>
                  </a:schemeClr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r>
              <a:t>THANK YOU</a:t>
            </a:r>
          </a:p>
        </p:txBody>
      </p:sp>
      <p:sp>
        <p:nvSpPr>
          <p:cNvPr id="277" name="직선 연결선 5"/>
          <p:cNvSpPr/>
          <p:nvPr/>
        </p:nvSpPr>
        <p:spPr>
          <a:xfrm>
            <a:off x="2385998" y="2498841"/>
            <a:ext cx="4614040" cy="1"/>
          </a:xfrm>
          <a:prstGeom prst="line">
            <a:avLst/>
          </a:prstGeom>
          <a:ln w="28575">
            <a:solidFill>
              <a:schemeClr val="accent2">
                <a:alpha val="5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"/>
          <p:cNvGrpSpPr/>
          <p:nvPr/>
        </p:nvGrpSpPr>
        <p:grpSpPr>
          <a:xfrm>
            <a:off x="1783079" y="1332062"/>
            <a:ext cx="3070861" cy="1440181"/>
            <a:chOff x="0" y="0"/>
            <a:chExt cx="3070860" cy="1440180"/>
          </a:xfrm>
        </p:grpSpPr>
        <p:sp>
          <p:nvSpPr>
            <p:cNvPr id="117" name="직사각형 3"/>
            <p:cNvSpPr/>
            <p:nvPr/>
          </p:nvSpPr>
          <p:spPr>
            <a:xfrm>
              <a:off x="-1" y="-1"/>
              <a:ext cx="3070862" cy="144018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5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18" name="Google Shape;190;p27"/>
            <p:cNvSpPr txBox="1"/>
            <p:nvPr/>
          </p:nvSpPr>
          <p:spPr>
            <a:xfrm>
              <a:off x="113426" y="39350"/>
              <a:ext cx="2251801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>
                <a:defRPr sz="2800">
                  <a:solidFill>
                    <a:schemeClr val="accent1"/>
                  </a:solidFill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lvl1pPr>
            </a:lstStyle>
            <a:p>
              <a:r>
                <a:t>Summary</a:t>
              </a:r>
            </a:p>
          </p:txBody>
        </p:sp>
        <p:sp>
          <p:nvSpPr>
            <p:cNvPr id="119" name="Google Shape;191;p27"/>
            <p:cNvSpPr txBox="1"/>
            <p:nvPr/>
          </p:nvSpPr>
          <p:spPr>
            <a:xfrm>
              <a:off x="166765" y="654000"/>
              <a:ext cx="1906502" cy="47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800">
                  <a:solidFill>
                    <a:schemeClr val="accent5">
                      <a:lumOff val="44000"/>
                    </a:schemeClr>
                  </a:solidFill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lvl1pPr>
            </a:lstStyle>
            <a:p>
              <a:r>
                <a:t>지난 발표요약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88;p27"/>
          <p:cNvSpPr txBox="1"/>
          <p:nvPr/>
        </p:nvSpPr>
        <p:spPr>
          <a:xfrm>
            <a:off x="233956" y="117204"/>
            <a:ext cx="276799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1. </a:t>
            </a:r>
            <a:r>
              <a:rPr>
                <a:solidFill>
                  <a:srgbClr val="000000"/>
                </a:solidFill>
              </a:rPr>
              <a:t>지난 발표요약 </a:t>
            </a:r>
          </a:p>
        </p:txBody>
      </p:sp>
      <p:sp>
        <p:nvSpPr>
          <p:cNvPr id="125" name="Google Shape;188;p27"/>
          <p:cNvSpPr txBox="1"/>
          <p:nvPr/>
        </p:nvSpPr>
        <p:spPr>
          <a:xfrm>
            <a:off x="785358" y="918844"/>
            <a:ext cx="7406141" cy="146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00000"/>
              </a:lnSpc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▷  </a:t>
            </a:r>
            <a:r>
              <a:rPr>
                <a:solidFill>
                  <a:srgbClr val="000000"/>
                </a:solidFill>
              </a:rPr>
              <a:t>워커 노드에서 </a:t>
            </a:r>
            <a:r>
              <a:rPr>
                <a:solidFill>
                  <a:srgbClr val="FF0000"/>
                </a:solidFill>
              </a:rPr>
              <a:t>움직임 감지 시 </a:t>
            </a:r>
            <a:r>
              <a:rPr>
                <a:solidFill>
                  <a:srgbClr val="000000"/>
                </a:solidFill>
              </a:rPr>
              <a:t>HPC로 </a:t>
            </a:r>
            <a:r>
              <a:rPr>
                <a:solidFill>
                  <a:srgbClr val="FF0000"/>
                </a:solidFill>
              </a:rPr>
              <a:t>세부 사항 감지 Pod 배포</a:t>
            </a:r>
          </a:p>
          <a:p>
            <a:pPr>
              <a:lnSpc>
                <a:spcPct val="200000"/>
              </a:lnSpc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▷  </a:t>
            </a:r>
            <a:r>
              <a:rPr>
                <a:solidFill>
                  <a:srgbClr val="000000"/>
                </a:solidFill>
              </a:rPr>
              <a:t>HPC 클러스터화 &amp; 도커 Image화</a:t>
            </a:r>
          </a:p>
          <a:p>
            <a:pPr>
              <a:lnSpc>
                <a:spcPct val="200000"/>
              </a:lnSpc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▷  </a:t>
            </a:r>
            <a:r>
              <a:rPr>
                <a:solidFill>
                  <a:srgbClr val="000000"/>
                </a:solidFill>
              </a:rPr>
              <a:t>서비스의 </a:t>
            </a:r>
            <a:r>
              <a:rPr>
                <a:solidFill>
                  <a:srgbClr val="FF0000"/>
                </a:solidFill>
              </a:rPr>
              <a:t>실시간성</a:t>
            </a:r>
            <a:r>
              <a:rPr>
                <a:solidFill>
                  <a:srgbClr val="000000"/>
                </a:solidFill>
              </a:rPr>
              <a:t> 및 </a:t>
            </a:r>
            <a:r>
              <a:rPr>
                <a:solidFill>
                  <a:srgbClr val="FF0000"/>
                </a:solidFill>
              </a:rPr>
              <a:t>비용 절감</a:t>
            </a:r>
            <a:r>
              <a:rPr>
                <a:solidFill>
                  <a:srgbClr val="000000"/>
                </a:solidFill>
              </a:rPr>
              <a:t>에 대한 조사 진행</a:t>
            </a:r>
          </a:p>
        </p:txBody>
      </p:sp>
      <p:sp>
        <p:nvSpPr>
          <p:cNvPr id="151" name="Google Shape;188;p27"/>
          <p:cNvSpPr txBox="1"/>
          <p:nvPr/>
        </p:nvSpPr>
        <p:spPr>
          <a:xfrm>
            <a:off x="400573" y="575144"/>
            <a:ext cx="6551585" cy="4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(1) </a:t>
            </a:r>
            <a:r>
              <a:rPr>
                <a:solidFill>
                  <a:srgbClr val="000000"/>
                </a:solidFill>
              </a:rPr>
              <a:t> 서비스 개요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AE034EB-5F85-42B2-BC09-1C474C538872}"/>
              </a:ext>
            </a:extLst>
          </p:cNvPr>
          <p:cNvGrpSpPr/>
          <p:nvPr/>
        </p:nvGrpSpPr>
        <p:grpSpPr>
          <a:xfrm>
            <a:off x="614671" y="2339438"/>
            <a:ext cx="7914657" cy="2567390"/>
            <a:chOff x="1037200" y="2574300"/>
            <a:chExt cx="7914657" cy="2412679"/>
          </a:xfrm>
        </p:grpSpPr>
        <p:pic>
          <p:nvPicPr>
            <p:cNvPr id="31" name="그래픽 30" descr="보안 카메라 단색으로 채워진">
              <a:extLst>
                <a:ext uri="{FF2B5EF4-FFF2-40B4-BE49-F238E27FC236}">
                  <a16:creationId xmlns:a16="http://schemas.microsoft.com/office/drawing/2014/main" id="{1A153954-5843-4879-AB8D-7E6B32320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5018" y="3217265"/>
              <a:ext cx="440901" cy="354210"/>
            </a:xfrm>
            <a:prstGeom prst="rect">
              <a:avLst/>
            </a:prstGeom>
          </p:spPr>
        </p:pic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4C203A5-29BF-4344-A867-F298BBF3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548948" y="3454736"/>
              <a:ext cx="240807" cy="516779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9611AB2-1AC0-4F18-A4F5-32AFDA833693}"/>
                </a:ext>
              </a:extLst>
            </p:cNvPr>
            <p:cNvCxnSpPr>
              <a:cxnSpLocks/>
            </p:cNvCxnSpPr>
            <p:nvPr/>
          </p:nvCxnSpPr>
          <p:spPr>
            <a:xfrm>
              <a:off x="1622650" y="3430879"/>
              <a:ext cx="723089" cy="37544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래픽 33" descr="Aspiration 단색으로 채워진">
              <a:extLst>
                <a:ext uri="{FF2B5EF4-FFF2-40B4-BE49-F238E27FC236}">
                  <a16:creationId xmlns:a16="http://schemas.microsoft.com/office/drawing/2014/main" id="{106E7DE2-C7D5-4C35-BE4C-BED39BB96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4272" y="3492280"/>
              <a:ext cx="743435" cy="66168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5DE8F4-809D-41D6-BD29-9368F631C6F0}"/>
                </a:ext>
              </a:extLst>
            </p:cNvPr>
            <p:cNvSpPr txBox="1"/>
            <p:nvPr/>
          </p:nvSpPr>
          <p:spPr>
            <a:xfrm>
              <a:off x="1037200" y="4153964"/>
              <a:ext cx="17436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움직임 감지</a:t>
              </a:r>
              <a:endParaRPr lang="en-US" altLang="ko-KR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36" name="그래픽 35" descr="보안 카메라 단색으로 채워진">
              <a:extLst>
                <a:ext uri="{FF2B5EF4-FFF2-40B4-BE49-F238E27FC236}">
                  <a16:creationId xmlns:a16="http://schemas.microsoft.com/office/drawing/2014/main" id="{9969B061-0BC3-47A2-865F-3059EBF43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25089" y="3406178"/>
              <a:ext cx="440901" cy="354210"/>
            </a:xfrm>
            <a:prstGeom prst="rect">
              <a:avLst/>
            </a:prstGeom>
          </p:spPr>
        </p:pic>
        <p:pic>
          <p:nvPicPr>
            <p:cNvPr id="37" name="그림 36" descr="밤하늘이(가) 표시된 사진&#10;&#10;자동 생성된 설명">
              <a:extLst>
                <a:ext uri="{FF2B5EF4-FFF2-40B4-BE49-F238E27FC236}">
                  <a16:creationId xmlns:a16="http://schemas.microsoft.com/office/drawing/2014/main" id="{93090F3C-5B4A-4F45-BAD2-6C0F8CAF4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9046" y="3525137"/>
              <a:ext cx="1194936" cy="691817"/>
            </a:xfrm>
            <a:prstGeom prst="rect">
              <a:avLst/>
            </a:prstGeom>
          </p:spPr>
        </p:pic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000C6E0-7FAE-4ADC-BD8D-204EAE566A2D}"/>
                </a:ext>
              </a:extLst>
            </p:cNvPr>
            <p:cNvCxnSpPr>
              <a:cxnSpLocks/>
            </p:cNvCxnSpPr>
            <p:nvPr/>
          </p:nvCxnSpPr>
          <p:spPr>
            <a:xfrm>
              <a:off x="3799019" y="3643649"/>
              <a:ext cx="173837" cy="296875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14669B3-8F34-45C2-98EA-F838149A90BA}"/>
                </a:ext>
              </a:extLst>
            </p:cNvPr>
            <p:cNvCxnSpPr>
              <a:cxnSpLocks/>
            </p:cNvCxnSpPr>
            <p:nvPr/>
          </p:nvCxnSpPr>
          <p:spPr>
            <a:xfrm>
              <a:off x="3872720" y="3619791"/>
              <a:ext cx="723089" cy="37544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49CB9A-1E04-46BF-8075-7609B90DDA61}"/>
                </a:ext>
              </a:extLst>
            </p:cNvPr>
            <p:cNvSpPr txBox="1"/>
            <p:nvPr/>
          </p:nvSpPr>
          <p:spPr>
            <a:xfrm>
              <a:off x="3276986" y="4100356"/>
              <a:ext cx="17436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딥러닝을 통한 위험 상황 감지</a:t>
              </a:r>
              <a:endParaRPr lang="en-US" altLang="ko-KR" sz="1100" spc="-1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D42C8616-BF6C-4B0D-8AEF-FC4F8F1A060A}"/>
                </a:ext>
              </a:extLst>
            </p:cNvPr>
            <p:cNvSpPr/>
            <p:nvPr/>
          </p:nvSpPr>
          <p:spPr>
            <a:xfrm>
              <a:off x="2756231" y="3713125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pic>
          <p:nvPicPr>
            <p:cNvPr id="42" name="Picture 4" descr="KEDA | Kubernetes Event-driven Autoscaling">
              <a:extLst>
                <a:ext uri="{FF2B5EF4-FFF2-40B4-BE49-F238E27FC236}">
                  <a16:creationId xmlns:a16="http://schemas.microsoft.com/office/drawing/2014/main" id="{9A6E863C-40EB-4F82-ABFB-ED4B8A4C4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067" y="3217266"/>
              <a:ext cx="896510" cy="81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088557-80C0-4CF7-A2E7-A1C98DC34E29}"/>
                </a:ext>
              </a:extLst>
            </p:cNvPr>
            <p:cNvSpPr txBox="1"/>
            <p:nvPr/>
          </p:nvSpPr>
          <p:spPr>
            <a:xfrm>
              <a:off x="5466482" y="4043343"/>
              <a:ext cx="17436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KEDA</a:t>
              </a:r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통한 </a:t>
              </a:r>
              <a:r>
                <a:rPr lang="en-US" altLang="ko-KR" sz="1100" spc="-15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FaaS</a:t>
              </a:r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실현</a:t>
              </a:r>
              <a:b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(Scale to Zero)</a:t>
              </a:r>
              <a:endParaRPr lang="ko-KR" altLang="en-US" sz="1100" spc="-1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id="{C47A4538-5BF6-4F73-80DD-84775B225003}"/>
                </a:ext>
              </a:extLst>
            </p:cNvPr>
            <p:cNvSpPr/>
            <p:nvPr/>
          </p:nvSpPr>
          <p:spPr>
            <a:xfrm>
              <a:off x="7273754" y="3671206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60657104-BFC7-4393-B62B-7ADEE9E4E05B}"/>
                </a:ext>
              </a:extLst>
            </p:cNvPr>
            <p:cNvSpPr/>
            <p:nvPr/>
          </p:nvSpPr>
          <p:spPr>
            <a:xfrm rot="19680078">
              <a:off x="7289857" y="3386299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244BFABA-2FFB-4D8F-B15D-B9871E4D2F0D}"/>
                </a:ext>
              </a:extLst>
            </p:cNvPr>
            <p:cNvSpPr/>
            <p:nvPr/>
          </p:nvSpPr>
          <p:spPr>
            <a:xfrm rot="1787956">
              <a:off x="7304530" y="3984254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53E87CA6-617D-4D25-AE47-DCAB6EC5F76E}"/>
                </a:ext>
              </a:extLst>
            </p:cNvPr>
            <p:cNvSpPr/>
            <p:nvPr/>
          </p:nvSpPr>
          <p:spPr>
            <a:xfrm>
              <a:off x="5191907" y="3705508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48" name="Google Shape;177;p5">
              <a:extLst>
                <a:ext uri="{FF2B5EF4-FFF2-40B4-BE49-F238E27FC236}">
                  <a16:creationId xmlns:a16="http://schemas.microsoft.com/office/drawing/2014/main" id="{296C33CC-EF79-4662-9377-117FC8210F87}"/>
                </a:ext>
              </a:extLst>
            </p:cNvPr>
            <p:cNvSpPr txBox="1"/>
            <p:nvPr/>
          </p:nvSpPr>
          <p:spPr>
            <a:xfrm>
              <a:off x="2434517" y="3333032"/>
              <a:ext cx="94599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HPC</a:t>
              </a:r>
              <a:r>
                <a:rPr lang="ko-KR" alt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딥러닝 </a:t>
              </a:r>
              <a:r>
                <a:rPr lang="en-US" altLang="ko-KR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Pod</a:t>
              </a:r>
              <a:r>
                <a:rPr 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배포</a:t>
              </a:r>
              <a:endParaRPr sz="9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49" name="Google Shape;170;p5">
              <a:extLst>
                <a:ext uri="{FF2B5EF4-FFF2-40B4-BE49-F238E27FC236}">
                  <a16:creationId xmlns:a16="http://schemas.microsoft.com/office/drawing/2014/main" id="{51938FCF-8D49-40EA-9D17-F4A7D97BF5C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589870" y="2574300"/>
              <a:ext cx="1361987" cy="759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176;p5">
              <a:extLst>
                <a:ext uri="{FF2B5EF4-FFF2-40B4-BE49-F238E27FC236}">
                  <a16:creationId xmlns:a16="http://schemas.microsoft.com/office/drawing/2014/main" id="{76B47F8C-3A75-4A3F-8D08-DD66D8FA430E}"/>
                </a:ext>
              </a:extLst>
            </p:cNvPr>
            <p:cNvSpPr txBox="1"/>
            <p:nvPr/>
          </p:nvSpPr>
          <p:spPr>
            <a:xfrm>
              <a:off x="7650293" y="3165067"/>
              <a:ext cx="12868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위치 실시간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표시 서비스</a:t>
              </a:r>
              <a:endParaRPr lang="ko-KR" altLang="en-US" sz="10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51" name="Google Shape;171;p5" descr="불꽃 단색으로 채워진">
              <a:extLst>
                <a:ext uri="{FF2B5EF4-FFF2-40B4-BE49-F238E27FC236}">
                  <a16:creationId xmlns:a16="http://schemas.microsoft.com/office/drawing/2014/main" id="{CCCF1BC6-DAA2-4D90-A77B-B3C230A99249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12286" y="3544016"/>
              <a:ext cx="572843" cy="356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177;p5">
              <a:extLst>
                <a:ext uri="{FF2B5EF4-FFF2-40B4-BE49-F238E27FC236}">
                  <a16:creationId xmlns:a16="http://schemas.microsoft.com/office/drawing/2014/main" id="{25756A4C-4FF1-4425-B884-EFEE76F2214A}"/>
                </a:ext>
              </a:extLst>
            </p:cNvPr>
            <p:cNvSpPr txBox="1"/>
            <p:nvPr/>
          </p:nvSpPr>
          <p:spPr>
            <a:xfrm>
              <a:off x="7663146" y="3858439"/>
              <a:ext cx="120727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화재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발생</a:t>
              </a:r>
              <a:endParaRPr sz="1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전송</a:t>
              </a:r>
              <a:endParaRPr sz="10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53" name="Google Shape;172;p5" descr="남자 단색으로 채워진">
              <a:extLst>
                <a:ext uri="{FF2B5EF4-FFF2-40B4-BE49-F238E27FC236}">
                  <a16:creationId xmlns:a16="http://schemas.microsoft.com/office/drawing/2014/main" id="{B87385BC-08C3-402F-9744-01AE94D818B8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07354" y="4246098"/>
              <a:ext cx="572844" cy="379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178;p5">
              <a:extLst>
                <a:ext uri="{FF2B5EF4-FFF2-40B4-BE49-F238E27FC236}">
                  <a16:creationId xmlns:a16="http://schemas.microsoft.com/office/drawing/2014/main" id="{3449ADB4-D6E2-4F08-92DC-2F81CB9D9D99}"/>
                </a:ext>
              </a:extLst>
            </p:cNvPr>
            <p:cNvSpPr txBox="1"/>
            <p:nvPr/>
          </p:nvSpPr>
          <p:spPr>
            <a:xfrm>
              <a:off x="7643887" y="4586910"/>
              <a:ext cx="129961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상황을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텍스트화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하는 서비스</a:t>
              </a:r>
              <a:endParaRPr sz="1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88;p27"/>
          <p:cNvSpPr txBox="1"/>
          <p:nvPr/>
        </p:nvSpPr>
        <p:spPr>
          <a:xfrm>
            <a:off x="233956" y="117204"/>
            <a:ext cx="276799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1. </a:t>
            </a:r>
            <a:r>
              <a:rPr>
                <a:solidFill>
                  <a:srgbClr val="000000"/>
                </a:solidFill>
              </a:rPr>
              <a:t>지난 발표요약 </a:t>
            </a:r>
          </a:p>
        </p:txBody>
      </p:sp>
      <p:sp>
        <p:nvSpPr>
          <p:cNvPr id="156" name="Google Shape;188;p27"/>
          <p:cNvSpPr txBox="1"/>
          <p:nvPr/>
        </p:nvSpPr>
        <p:spPr>
          <a:xfrm>
            <a:off x="400573" y="575144"/>
            <a:ext cx="6551585" cy="4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(2) </a:t>
            </a:r>
            <a:r>
              <a:rPr>
                <a:solidFill>
                  <a:srgbClr val="000000"/>
                </a:solidFill>
              </a:rPr>
              <a:t> 클러스터 구성</a:t>
            </a:r>
          </a:p>
        </p:txBody>
      </p:sp>
      <p:grpSp>
        <p:nvGrpSpPr>
          <p:cNvPr id="173" name="그룹 31"/>
          <p:cNvGrpSpPr/>
          <p:nvPr/>
        </p:nvGrpSpPr>
        <p:grpSpPr>
          <a:xfrm>
            <a:off x="1617952" y="876550"/>
            <a:ext cx="2806948" cy="3887010"/>
            <a:chOff x="0" y="0"/>
            <a:chExt cx="2806947" cy="3887008"/>
          </a:xfrm>
        </p:grpSpPr>
        <p:pic>
          <p:nvPicPr>
            <p:cNvPr id="157" name="그림 32" descr="그림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59" y="0"/>
              <a:ext cx="2740089" cy="3887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0" name="사각형: 둥근 모서리 33"/>
            <p:cNvGrpSpPr/>
            <p:nvPr/>
          </p:nvGrpSpPr>
          <p:grpSpPr>
            <a:xfrm>
              <a:off x="537829" y="819623"/>
              <a:ext cx="555537" cy="345442"/>
              <a:chOff x="0" y="0"/>
              <a:chExt cx="555536" cy="345440"/>
            </a:xfrm>
          </p:grpSpPr>
          <p:sp>
            <p:nvSpPr>
              <p:cNvPr id="158" name="모서리가 둥근 직사각형"/>
              <p:cNvSpPr/>
              <p:nvPr/>
            </p:nvSpPr>
            <p:spPr>
              <a:xfrm>
                <a:off x="0" y="6687"/>
                <a:ext cx="555537" cy="332067"/>
              </a:xfrm>
              <a:prstGeom prst="roundRect">
                <a:avLst>
                  <a:gd name="adj" fmla="val 16667"/>
                </a:avLst>
              </a:prstGeom>
              <a:solidFill>
                <a:srgbClr val="5A7D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" b="1">
                    <a:solidFill>
                      <a:schemeClr val="accent5">
                        <a:lumOff val="44000"/>
                      </a:schemeClr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59" name="Master…"/>
              <p:cNvSpPr txBox="1"/>
              <p:nvPr/>
            </p:nvSpPr>
            <p:spPr>
              <a:xfrm>
                <a:off x="61930" y="0"/>
                <a:ext cx="431676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800" b="1">
                    <a:solidFill>
                      <a:schemeClr val="accent5">
                        <a:lumOff val="44000"/>
                      </a:schemeClr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r>
                  <a:t>Master</a:t>
                </a:r>
              </a:p>
              <a:p>
                <a:pPr algn="ctr">
                  <a:defRPr sz="800" b="1">
                    <a:solidFill>
                      <a:schemeClr val="accent5">
                        <a:lumOff val="44000"/>
                      </a:schemeClr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r>
                  <a:t>Node</a:t>
                </a:r>
              </a:p>
            </p:txBody>
          </p:sp>
        </p:grpSp>
        <p:grpSp>
          <p:nvGrpSpPr>
            <p:cNvPr id="163" name="사각형: 둥근 모서리 34"/>
            <p:cNvGrpSpPr/>
            <p:nvPr/>
          </p:nvGrpSpPr>
          <p:grpSpPr>
            <a:xfrm>
              <a:off x="1376234" y="1246611"/>
              <a:ext cx="580423" cy="254979"/>
              <a:chOff x="0" y="0"/>
              <a:chExt cx="580421" cy="254977"/>
            </a:xfrm>
          </p:grpSpPr>
          <p:sp>
            <p:nvSpPr>
              <p:cNvPr id="161" name="모서리가 둥근 직사각형"/>
              <p:cNvSpPr/>
              <p:nvPr/>
            </p:nvSpPr>
            <p:spPr>
              <a:xfrm>
                <a:off x="0" y="0"/>
                <a:ext cx="580422" cy="254978"/>
              </a:xfrm>
              <a:prstGeom prst="roundRect">
                <a:avLst>
                  <a:gd name="adj" fmla="val 16667"/>
                </a:avLst>
              </a:prstGeom>
              <a:solidFill>
                <a:srgbClr val="FF818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62" name="HPC"/>
              <p:cNvSpPr txBox="1"/>
              <p:nvPr/>
            </p:nvSpPr>
            <p:spPr>
              <a:xfrm>
                <a:off x="58166" y="5568"/>
                <a:ext cx="464089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000" b="1"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HPC</a:t>
                </a:r>
              </a:p>
            </p:txBody>
          </p:sp>
        </p:grpSp>
        <p:sp>
          <p:nvSpPr>
            <p:cNvPr id="164" name="사각형: 둥근 모서리 35"/>
            <p:cNvSpPr/>
            <p:nvPr/>
          </p:nvSpPr>
          <p:spPr>
            <a:xfrm>
              <a:off x="345530" y="665185"/>
              <a:ext cx="1689680" cy="1496196"/>
            </a:xfrm>
            <a:prstGeom prst="roundRect">
              <a:avLst>
                <a:gd name="adj" fmla="val 16667"/>
              </a:avLst>
            </a:prstGeom>
            <a:noFill/>
            <a:ln w="19050" cap="flat">
              <a:solidFill>
                <a:srgbClr val="3B5EE9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chemeClr val="accent5">
                      <a:lumOff val="44000"/>
                    </a:schemeClr>
                  </a:solidFill>
                </a:defRPr>
              </a:pPr>
              <a:endParaRPr/>
            </a:p>
          </p:txBody>
        </p:sp>
        <p:pic>
          <p:nvPicPr>
            <p:cNvPr id="165" name="Picture 2" descr="Picture 2"/>
            <p:cNvPicPr>
              <a:picLocks noChangeAspect="1"/>
            </p:cNvPicPr>
            <p:nvPr/>
          </p:nvPicPr>
          <p:blipFill>
            <a:blip r:embed="rId4"/>
            <a:srcRect t="68443"/>
            <a:stretch>
              <a:fillRect/>
            </a:stretch>
          </p:blipFill>
          <p:spPr>
            <a:xfrm>
              <a:off x="502340" y="511581"/>
              <a:ext cx="915926" cy="236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Picture 2" descr="Picture 2"/>
            <p:cNvPicPr>
              <a:picLocks noChangeAspect="1"/>
            </p:cNvPicPr>
            <p:nvPr/>
          </p:nvPicPr>
          <p:blipFill>
            <a:blip r:embed="rId4"/>
            <a:srcRect b="31492"/>
            <a:stretch>
              <a:fillRect/>
            </a:stretch>
          </p:blipFill>
          <p:spPr>
            <a:xfrm>
              <a:off x="0" y="395981"/>
              <a:ext cx="783955" cy="438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69" name="사각형: 둥근 모서리 38"/>
            <p:cNvGrpSpPr/>
            <p:nvPr/>
          </p:nvGrpSpPr>
          <p:grpSpPr>
            <a:xfrm>
              <a:off x="1008920" y="827993"/>
              <a:ext cx="580422" cy="345441"/>
              <a:chOff x="0" y="0"/>
              <a:chExt cx="580421" cy="345440"/>
            </a:xfrm>
          </p:grpSpPr>
          <p:sp>
            <p:nvSpPr>
              <p:cNvPr id="167" name="모서리가 둥근 직사각형"/>
              <p:cNvSpPr/>
              <p:nvPr/>
            </p:nvSpPr>
            <p:spPr>
              <a:xfrm>
                <a:off x="0" y="6687"/>
                <a:ext cx="580422" cy="332067"/>
              </a:xfrm>
              <a:prstGeom prst="roundRect">
                <a:avLst>
                  <a:gd name="adj" fmla="val 16667"/>
                </a:avLst>
              </a:prstGeom>
              <a:solidFill>
                <a:srgbClr val="E7E8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" b="1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68" name="Worker…"/>
              <p:cNvSpPr txBox="1"/>
              <p:nvPr/>
            </p:nvSpPr>
            <p:spPr>
              <a:xfrm>
                <a:off x="61929" y="0"/>
                <a:ext cx="456563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800" b="1">
                    <a:latin typeface="+mj-lt"/>
                    <a:ea typeface="+mj-ea"/>
                    <a:cs typeface="+mj-cs"/>
                    <a:sym typeface="Helvetica"/>
                  </a:defRPr>
                </a:pPr>
                <a:r>
                  <a:t>Worker</a:t>
                </a:r>
                <a:endParaRPr>
                  <a:solidFill>
                    <a:schemeClr val="accent5">
                      <a:lumOff val="44000"/>
                    </a:schemeClr>
                  </a:solidFill>
                </a:endParaRPr>
              </a:p>
              <a:p>
                <a:pPr algn="ctr">
                  <a:defRPr sz="800" b="1">
                    <a:latin typeface="+mj-lt"/>
                    <a:ea typeface="+mj-ea"/>
                    <a:cs typeface="+mj-cs"/>
                    <a:sym typeface="Helvetica"/>
                  </a:defRPr>
                </a:pPr>
                <a:r>
                  <a:t>Node</a:t>
                </a:r>
              </a:p>
            </p:txBody>
          </p:sp>
        </p:grpSp>
        <p:grpSp>
          <p:nvGrpSpPr>
            <p:cNvPr id="172" name="사각형: 둥근 모서리 39"/>
            <p:cNvGrpSpPr/>
            <p:nvPr/>
          </p:nvGrpSpPr>
          <p:grpSpPr>
            <a:xfrm>
              <a:off x="1039987" y="1621521"/>
              <a:ext cx="563845" cy="332068"/>
              <a:chOff x="0" y="0"/>
              <a:chExt cx="563844" cy="332066"/>
            </a:xfrm>
          </p:grpSpPr>
          <p:sp>
            <p:nvSpPr>
              <p:cNvPr id="170" name="모서리가 둥근 직사각형"/>
              <p:cNvSpPr/>
              <p:nvPr/>
            </p:nvSpPr>
            <p:spPr>
              <a:xfrm>
                <a:off x="0" y="0"/>
                <a:ext cx="563845" cy="332067"/>
              </a:xfrm>
              <a:prstGeom prst="roundRect">
                <a:avLst>
                  <a:gd name="adj" fmla="val 16667"/>
                </a:avLst>
              </a:prstGeom>
              <a:solidFill>
                <a:srgbClr val="E7E8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700" b="1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71" name="Worker…"/>
              <p:cNvSpPr txBox="1"/>
              <p:nvPr/>
            </p:nvSpPr>
            <p:spPr>
              <a:xfrm>
                <a:off x="61929" y="18713"/>
                <a:ext cx="439987" cy="294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700" b="1">
                    <a:latin typeface="+mj-lt"/>
                    <a:ea typeface="+mj-ea"/>
                    <a:cs typeface="+mj-cs"/>
                    <a:sym typeface="Helvetica"/>
                  </a:defRPr>
                </a:pPr>
                <a:r>
                  <a:t>Worker</a:t>
                </a:r>
                <a:endParaRPr>
                  <a:solidFill>
                    <a:schemeClr val="accent5">
                      <a:lumOff val="44000"/>
                    </a:schemeClr>
                  </a:solidFill>
                </a:endParaRPr>
              </a:p>
              <a:p>
                <a:pPr algn="ctr">
                  <a:defRPr sz="700" b="1">
                    <a:latin typeface="+mj-lt"/>
                    <a:ea typeface="+mj-ea"/>
                    <a:cs typeface="+mj-cs"/>
                    <a:sym typeface="Helvetica"/>
                  </a:defRPr>
                </a:pPr>
                <a:r>
                  <a:t>Node</a:t>
                </a:r>
              </a:p>
            </p:txBody>
          </p:sp>
        </p:grpSp>
      </p:grpSp>
      <p:sp>
        <p:nvSpPr>
          <p:cNvPr id="174" name="직사각형 40"/>
          <p:cNvSpPr txBox="1"/>
          <p:nvPr/>
        </p:nvSpPr>
        <p:spPr>
          <a:xfrm>
            <a:off x="4954197" y="2123163"/>
            <a:ext cx="3248706" cy="91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40404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Kubernetes </a:t>
            </a:r>
            <a:r>
              <a:rPr dirty="0" err="1"/>
              <a:t>클러스터화</a:t>
            </a:r>
            <a:br>
              <a:rPr dirty="0"/>
            </a:b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Master Node –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서울</a:t>
            </a:r>
            <a:b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</a:b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Worker Node –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서울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,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대전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, </a:t>
            </a:r>
            <a:r>
              <a:rPr sz="1200" b="0" dirty="0" err="1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성남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(</a:t>
            </a:r>
            <a:r>
              <a:rPr sz="1200" b="0" dirty="0">
                <a:solidFill>
                  <a:srgbClr val="FF0000"/>
                </a:solidFill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HPC</a:t>
            </a:r>
            <a:r>
              <a:rPr sz="1200" b="0" dirty="0">
                <a:latin typeface="G마켓 산스 TTF Medium"/>
                <a:ea typeface="G마켓 산스 TTF Medium"/>
                <a:cs typeface="G마켓 산스 TTF Medium"/>
                <a:sym typeface="G마켓 산스 TTF Mediu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그룹 2"/>
          <p:cNvGrpSpPr/>
          <p:nvPr/>
        </p:nvGrpSpPr>
        <p:grpSpPr>
          <a:xfrm>
            <a:off x="5417820" y="1257299"/>
            <a:ext cx="3070861" cy="1440182"/>
            <a:chOff x="0" y="0"/>
            <a:chExt cx="3070860" cy="1440180"/>
          </a:xfrm>
        </p:grpSpPr>
        <p:sp>
          <p:nvSpPr>
            <p:cNvPr id="178" name="직사각형 1"/>
            <p:cNvSpPr/>
            <p:nvPr/>
          </p:nvSpPr>
          <p:spPr>
            <a:xfrm>
              <a:off x="-1" y="-1"/>
              <a:ext cx="3070862" cy="144018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5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179" name="Google Shape;189;p27"/>
            <p:cNvSpPr txBox="1"/>
            <p:nvPr/>
          </p:nvSpPr>
          <p:spPr>
            <a:xfrm>
              <a:off x="155266" y="34294"/>
              <a:ext cx="2760327" cy="614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>
              <a:lvl1pPr>
                <a:defRPr sz="2800">
                  <a:solidFill>
                    <a:schemeClr val="accent2"/>
                  </a:solidFill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lvl1pPr>
            </a:lstStyle>
            <a:p>
              <a:r>
                <a:t>Modification</a:t>
              </a:r>
            </a:p>
          </p:txBody>
        </p:sp>
      </p:grpSp>
      <p:sp>
        <p:nvSpPr>
          <p:cNvPr id="181" name="Google Shape;192;p27"/>
          <p:cNvSpPr txBox="1"/>
          <p:nvPr/>
        </p:nvSpPr>
        <p:spPr>
          <a:xfrm>
            <a:off x="5603566" y="1906245"/>
            <a:ext cx="2501246" cy="47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solidFill>
                  <a:schemeClr val="accent5">
                    <a:lumOff val="44000"/>
                  </a:schemeClr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3차 멘토링 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8;p27"/>
          <p:cNvSpPr txBox="1"/>
          <p:nvPr/>
        </p:nvSpPr>
        <p:spPr>
          <a:xfrm>
            <a:off x="233957" y="117204"/>
            <a:ext cx="407134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2.</a:t>
            </a:r>
            <a:r>
              <a:rPr>
                <a:solidFill>
                  <a:srgbClr val="000000"/>
                </a:solidFill>
              </a:rPr>
              <a:t> 3차 멘토링 피드백 </a:t>
            </a:r>
          </a:p>
        </p:txBody>
      </p:sp>
      <p:sp>
        <p:nvSpPr>
          <p:cNvPr id="186" name="Google Shape;188;p27"/>
          <p:cNvSpPr txBox="1"/>
          <p:nvPr/>
        </p:nvSpPr>
        <p:spPr>
          <a:xfrm>
            <a:off x="868929" y="1131297"/>
            <a:ext cx="7406141" cy="2554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50000"/>
              </a:lnSpc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▷  </a:t>
            </a:r>
            <a:r>
              <a:rPr dirty="0" err="1">
                <a:solidFill>
                  <a:srgbClr val="FF0000"/>
                </a:solidFill>
              </a:rPr>
              <a:t>딥러닝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모델</a:t>
            </a:r>
            <a:r>
              <a:rPr dirty="0" err="1">
                <a:solidFill>
                  <a:srgbClr val="000000"/>
                </a:solidFill>
              </a:rPr>
              <a:t>이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어느정도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범위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내에서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인식하고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있는지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명시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250000"/>
              </a:lnSpc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▷  </a:t>
            </a:r>
            <a:r>
              <a:rPr dirty="0" err="1">
                <a:solidFill>
                  <a:srgbClr val="000000"/>
                </a:solidFill>
              </a:rPr>
              <a:t>FaaS의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장점이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부각되도록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비용적인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측면</a:t>
            </a:r>
            <a:r>
              <a:rPr dirty="0" err="1">
                <a:solidFill>
                  <a:srgbClr val="000000"/>
                </a:solidFill>
              </a:rPr>
              <a:t>을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비교하여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조사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250000"/>
              </a:lnSpc>
              <a:defRPr sz="1600"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dirty="0"/>
              <a:t>▷ </a:t>
            </a:r>
            <a:r>
              <a:rPr dirty="0" err="1">
                <a:solidFill>
                  <a:srgbClr val="000000"/>
                </a:solidFill>
              </a:rPr>
              <a:t>전체적인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아키텍</a:t>
            </a:r>
            <a:r>
              <a:rPr lang="ko-KR" altLang="en-US" dirty="0">
                <a:solidFill>
                  <a:srgbClr val="FF0000"/>
                </a:solidFill>
              </a:rPr>
              <a:t>처</a:t>
            </a:r>
            <a:r>
              <a:rPr dirty="0">
                <a:solidFill>
                  <a:srgbClr val="000000"/>
                </a:solidFill>
              </a:rPr>
              <a:t>를 더 </a:t>
            </a:r>
            <a:r>
              <a:rPr dirty="0" err="1">
                <a:solidFill>
                  <a:srgbClr val="000000"/>
                </a:solidFill>
              </a:rPr>
              <a:t>명확하게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표현</a:t>
            </a:r>
            <a:br>
              <a:rPr dirty="0">
                <a:solidFill>
                  <a:srgbClr val="000000"/>
                </a:solidFill>
              </a:rPr>
            </a:br>
            <a:r>
              <a:rPr dirty="0"/>
              <a:t>▷ </a:t>
            </a:r>
            <a:r>
              <a:rPr dirty="0">
                <a:solidFill>
                  <a:srgbClr val="000000"/>
                </a:solidFill>
              </a:rPr>
              <a:t>HPC </a:t>
            </a:r>
            <a:r>
              <a:rPr dirty="0" err="1">
                <a:solidFill>
                  <a:srgbClr val="000000"/>
                </a:solidFill>
              </a:rPr>
              <a:t>클러스터화가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아닌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서비스로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배포하여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err="1">
                <a:solidFill>
                  <a:srgbClr val="000000"/>
                </a:solidFill>
              </a:rPr>
              <a:t>사용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88;p27"/>
          <p:cNvSpPr txBox="1"/>
          <p:nvPr/>
        </p:nvSpPr>
        <p:spPr>
          <a:xfrm>
            <a:off x="233957" y="117204"/>
            <a:ext cx="407134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2.</a:t>
            </a:r>
            <a:r>
              <a:rPr>
                <a:solidFill>
                  <a:srgbClr val="000000"/>
                </a:solidFill>
              </a:rPr>
              <a:t> 3차 멘토링 피드백 </a:t>
            </a:r>
          </a:p>
        </p:txBody>
      </p:sp>
      <p:sp>
        <p:nvSpPr>
          <p:cNvPr id="191" name="Google Shape;188;p27"/>
          <p:cNvSpPr txBox="1"/>
          <p:nvPr/>
        </p:nvSpPr>
        <p:spPr>
          <a:xfrm>
            <a:off x="487092" y="403450"/>
            <a:ext cx="7406141" cy="4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50000"/>
              </a:lnSpc>
              <a:defRPr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(1)  </a:t>
            </a:r>
            <a:r>
              <a:rPr>
                <a:solidFill>
                  <a:srgbClr val="FF0000"/>
                </a:solidFill>
              </a:rPr>
              <a:t>딥러닝 모델</a:t>
            </a:r>
            <a:r>
              <a:rPr>
                <a:solidFill>
                  <a:srgbClr val="000000"/>
                </a:solidFill>
              </a:rPr>
              <a:t>이 어느정도 범위 내에서 인식하고 있는지 명시</a:t>
            </a:r>
          </a:p>
        </p:txBody>
      </p:sp>
      <p:pic>
        <p:nvPicPr>
          <p:cNvPr id="192" name="fire_test5_최종" descr="fire_test5_최종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92956" y="1794267"/>
            <a:ext cx="4478158" cy="2518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accident 영상" descr="accident 영상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280" y="1794267"/>
            <a:ext cx="4478160" cy="251896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직사각형 8"/>
          <p:cNvSpPr txBox="1"/>
          <p:nvPr/>
        </p:nvSpPr>
        <p:spPr>
          <a:xfrm>
            <a:off x="279676" y="1200334"/>
            <a:ext cx="4588037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40404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Object Detecting에 의한 상황 추론(사고, 화재)</a:t>
            </a:r>
          </a:p>
        </p:txBody>
      </p:sp>
      <p:sp>
        <p:nvSpPr>
          <p:cNvPr id="195" name="직사각형 9"/>
          <p:cNvSpPr txBox="1"/>
          <p:nvPr/>
        </p:nvSpPr>
        <p:spPr>
          <a:xfrm>
            <a:off x="1854349" y="4375017"/>
            <a:ext cx="830559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404040"/>
                </a:solidFill>
                <a:latin typeface="G마켓 산스 TTF Medium"/>
                <a:ea typeface="G마켓 산스 TTF Medium"/>
                <a:cs typeface="G마켓 산스 TTF Medium"/>
                <a:sym typeface="G마켓 산스 TTF Medium"/>
              </a:defRPr>
            </a:pPr>
            <a:r>
              <a:t>&lt; 사고 &gt;</a:t>
            </a:r>
          </a:p>
        </p:txBody>
      </p:sp>
      <p:sp>
        <p:nvSpPr>
          <p:cNvPr id="196" name="직사각형 11"/>
          <p:cNvSpPr txBox="1"/>
          <p:nvPr/>
        </p:nvSpPr>
        <p:spPr>
          <a:xfrm>
            <a:off x="6488862" y="4375015"/>
            <a:ext cx="830559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404040"/>
                </a:solidFill>
                <a:latin typeface="G마켓 산스 TTF Medium"/>
                <a:ea typeface="G마켓 산스 TTF Medium"/>
                <a:cs typeface="G마켓 산스 TTF Medium"/>
                <a:sym typeface="G마켓 산스 TTF Medium"/>
              </a:defRPr>
            </a:pPr>
            <a:r>
              <a:t>&lt; 화재 &gt;</a:t>
            </a:r>
          </a:p>
        </p:txBody>
      </p:sp>
      <p:pic>
        <p:nvPicPr>
          <p:cNvPr id="197" name="이미지" descr="이미지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699" y="1817948"/>
            <a:ext cx="4478158" cy="2531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5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000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00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92"/>
                </p:tgtEl>
              </p:cMediaNode>
            </p:video>
            <p:seq concurrent="1" prevAc="none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  <p:seq concurrent="1" prevAc="none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</p:childTnLst>
        </p:cTn>
      </p:par>
    </p:tnLst>
    <p:bldLst>
      <p:bldP spid="197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88;p27"/>
          <p:cNvSpPr txBox="1"/>
          <p:nvPr/>
        </p:nvSpPr>
        <p:spPr>
          <a:xfrm>
            <a:off x="233957" y="117204"/>
            <a:ext cx="4071343" cy="572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 sz="2400">
                <a:solidFill>
                  <a:srgbClr val="759988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2.</a:t>
            </a:r>
            <a:r>
              <a:rPr>
                <a:solidFill>
                  <a:srgbClr val="000000"/>
                </a:solidFill>
              </a:rPr>
              <a:t> 3차 멘토링 피드백 </a:t>
            </a:r>
          </a:p>
        </p:txBody>
      </p:sp>
      <p:sp>
        <p:nvSpPr>
          <p:cNvPr id="202" name="Google Shape;188;p27"/>
          <p:cNvSpPr txBox="1"/>
          <p:nvPr/>
        </p:nvSpPr>
        <p:spPr>
          <a:xfrm>
            <a:off x="487092" y="403450"/>
            <a:ext cx="7406141" cy="4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50000"/>
              </a:lnSpc>
              <a:defRPr>
                <a:solidFill>
                  <a:srgbClr val="5BA682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(1)  </a:t>
            </a:r>
            <a:r>
              <a:rPr>
                <a:solidFill>
                  <a:srgbClr val="FF0000"/>
                </a:solidFill>
              </a:rPr>
              <a:t>딥러닝 모델</a:t>
            </a:r>
            <a:r>
              <a:rPr>
                <a:solidFill>
                  <a:srgbClr val="000000"/>
                </a:solidFill>
              </a:rPr>
              <a:t>이 어느정도 범위 내에서 인식하고 있는지 명시</a:t>
            </a:r>
          </a:p>
        </p:txBody>
      </p:sp>
      <p:pic>
        <p:nvPicPr>
          <p:cNvPr id="203" name="gun_최종" descr="gun_최종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415" y="1912689"/>
            <a:ext cx="4377475" cy="2462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knife 최종" descr="knife 최종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22334" y="1912688"/>
            <a:ext cx="4377474" cy="246233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직사각형 6"/>
          <p:cNvSpPr txBox="1"/>
          <p:nvPr/>
        </p:nvSpPr>
        <p:spPr>
          <a:xfrm>
            <a:off x="279676" y="1200334"/>
            <a:ext cx="4588037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40404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Object Detecting에 의한 물체 검출(총, 칼)</a:t>
            </a:r>
          </a:p>
        </p:txBody>
      </p:sp>
      <p:sp>
        <p:nvSpPr>
          <p:cNvPr id="206" name="직사각형 8"/>
          <p:cNvSpPr txBox="1"/>
          <p:nvPr/>
        </p:nvSpPr>
        <p:spPr>
          <a:xfrm>
            <a:off x="1854349" y="4375017"/>
            <a:ext cx="830559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404040"/>
                </a:solidFill>
                <a:latin typeface="G마켓 산스 TTF Medium"/>
                <a:ea typeface="G마켓 산스 TTF Medium"/>
                <a:cs typeface="G마켓 산스 TTF Medium"/>
                <a:sym typeface="G마켓 산스 TTF Medium"/>
              </a:defRPr>
            </a:pPr>
            <a:r>
              <a:t>&lt; 총 &gt;</a:t>
            </a:r>
          </a:p>
        </p:txBody>
      </p:sp>
      <p:sp>
        <p:nvSpPr>
          <p:cNvPr id="207" name="직사각형 10"/>
          <p:cNvSpPr txBox="1"/>
          <p:nvPr/>
        </p:nvSpPr>
        <p:spPr>
          <a:xfrm>
            <a:off x="6488862" y="4375015"/>
            <a:ext cx="830559" cy="34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404040"/>
                </a:solidFill>
                <a:latin typeface="G마켓 산스 TTF Medium"/>
                <a:ea typeface="G마켓 산스 TTF Medium"/>
                <a:cs typeface="G마켓 산스 TTF Medium"/>
                <a:sym typeface="G마켓 산스 TTF Medium"/>
              </a:defRPr>
            </a:pPr>
            <a:r>
              <a:t>&lt; 칼 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5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49" fill="hold"/>
                                        <p:tgtEl>
                                          <p:spTgt spid="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000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000" fill="hold"/>
                                        <p:tgtEl>
                                          <p:spTgt spid="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  <p:seq concurrent="1" prevAc="none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04"/>
                </p:tgtEl>
              </p:cMediaNode>
            </p:video>
            <p:seq concurrent="1" prevAc="none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mart City Company Meeting by Slidesgo">
  <a:themeElements>
    <a:clrScheme name="Smart City Company Meeting by Slidesgo">
      <a:dk1>
        <a:srgbClr val="000000"/>
      </a:dk1>
      <a:lt1>
        <a:srgbClr val="22262D"/>
      </a:lt1>
      <a:dk2>
        <a:srgbClr val="A7A7A7"/>
      </a:dk2>
      <a:lt2>
        <a:srgbClr val="535353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8F8F8F"/>
      </a:accent5>
      <a:accent6>
        <a:srgbClr val="22262D"/>
      </a:accent6>
      <a:hlink>
        <a:srgbClr val="0000FF"/>
      </a:hlink>
      <a:folHlink>
        <a:srgbClr val="FF00FF"/>
      </a:folHlink>
    </a:clrScheme>
    <a:fontScheme name="Smart City Company Meeting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mart City Company Meeting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mart City Company Meeting by Slidesgo">
  <a:themeElements>
    <a:clrScheme name="Smart City Company Meeting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8F8F8F"/>
      </a:accent5>
      <a:accent6>
        <a:srgbClr val="22262D"/>
      </a:accent6>
      <a:hlink>
        <a:srgbClr val="0000FF"/>
      </a:hlink>
      <a:folHlink>
        <a:srgbClr val="FF00FF"/>
      </a:folHlink>
    </a:clrScheme>
    <a:fontScheme name="Smart City Company Meeting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mart City Company Meeting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1741</Words>
  <Application>Microsoft Office PowerPoint</Application>
  <PresentationFormat>화면 슬라이드 쇼(16:9)</PresentationFormat>
  <Paragraphs>163</Paragraphs>
  <Slides>20</Slides>
  <Notes>20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</vt:lpstr>
      <vt:lpstr>G마켓 산스 TTF Bold</vt:lpstr>
      <vt:lpstr>G마켓 산스 TTF Medium</vt:lpstr>
      <vt:lpstr>Helvetica</vt:lpstr>
      <vt:lpstr>Lato Light</vt:lpstr>
      <vt:lpstr>Unica One</vt:lpstr>
      <vt:lpstr>Smart City Company Meeting by Slidesgo</vt:lpstr>
      <vt:lpstr>분산 Edge Cloud 환경에서 Event 기반 Function-as-a-Service 기능 개발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분산 Edge Cloud 환경에서 Event 기반 Function-as-a-Service 기능 개발</dc:title>
  <cp:lastModifiedBy>김 도현</cp:lastModifiedBy>
  <cp:revision>81</cp:revision>
  <dcterms:modified xsi:type="dcterms:W3CDTF">2021-10-12T01:57:15Z</dcterms:modified>
</cp:coreProperties>
</file>